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2" r:id="rId6"/>
    <p:sldId id="261" r:id="rId7"/>
    <p:sldId id="263" r:id="rId8"/>
    <p:sldId id="264" r:id="rId9"/>
    <p:sldId id="266" r:id="rId10"/>
    <p:sldId id="265" r:id="rId11"/>
    <p:sldId id="267" r:id="rId12"/>
    <p:sldId id="268" r:id="rId13"/>
    <p:sldId id="269" r:id="rId14"/>
    <p:sldId id="270" r:id="rId15"/>
    <p:sldId id="271" r:id="rId16"/>
    <p:sldId id="272" r:id="rId17"/>
    <p:sldId id="273" r:id="rId18"/>
    <p:sldId id="274" r:id="rId19"/>
    <p:sldId id="275" r:id="rId20"/>
    <p:sldId id="276" r:id="rId21"/>
    <p:sldId id="286" r:id="rId22"/>
    <p:sldId id="287" r:id="rId23"/>
    <p:sldId id="288" r:id="rId24"/>
    <p:sldId id="289" r:id="rId25"/>
    <p:sldId id="290" r:id="rId26"/>
    <p:sldId id="291" r:id="rId27"/>
    <p:sldId id="277" r:id="rId28"/>
    <p:sldId id="278" r:id="rId29"/>
    <p:sldId id="279" r:id="rId30"/>
    <p:sldId id="280" r:id="rId31"/>
    <p:sldId id="281" r:id="rId32"/>
    <p:sldId id="282" r:id="rId33"/>
    <p:sldId id="283" r:id="rId34"/>
    <p:sldId id="284" r:id="rId35"/>
    <p:sldId id="285"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8/9/2019</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8/9/2019</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Significant Figures and Measurements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54165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smtClean="0"/>
              <a:t>Special Rounding Rule</a:t>
            </a:r>
            <a:endParaRPr lang="en-US" dirty="0"/>
          </a:p>
        </p:txBody>
      </p:sp>
      <p:sp>
        <p:nvSpPr>
          <p:cNvPr id="3" name="Content Placeholder 2"/>
          <p:cNvSpPr>
            <a:spLocks noGrp="1"/>
          </p:cNvSpPr>
          <p:nvPr>
            <p:ph idx="1"/>
          </p:nvPr>
        </p:nvSpPr>
        <p:spPr>
          <a:xfrm>
            <a:off x="685801" y="1671804"/>
            <a:ext cx="10131425" cy="3649133"/>
          </a:xfrm>
        </p:spPr>
        <p:txBody>
          <a:bodyPr anchor="t">
            <a:noAutofit/>
          </a:bodyPr>
          <a:lstStyle/>
          <a:p>
            <a:r>
              <a:rPr lang="en-US" sz="2400" dirty="0" smtClean="0"/>
              <a:t>In chemistry we use a special rounding rule when the digit to be rounded is exactly 5. </a:t>
            </a:r>
          </a:p>
          <a:p>
            <a:pPr lvl="1"/>
            <a:r>
              <a:rPr lang="en-US" sz="2400" dirty="0" smtClean="0"/>
              <a:t>If the number preceding the 5 is even, round down. If the number preceding the 5 is odd, round up.</a:t>
            </a:r>
          </a:p>
          <a:p>
            <a:r>
              <a:rPr lang="en-US" sz="2400" dirty="0" smtClean="0"/>
              <a:t>This rule originates because an exact 5 is in a position of stasis between the common rules of “less than 5, round down” and “greater than 5, round up”. Doing it this way ensures that have the time, the answer is rounded down and the other half, it is rounded up.</a:t>
            </a:r>
          </a:p>
          <a:p>
            <a:endParaRPr lang="en-US" sz="2400" dirty="0"/>
          </a:p>
          <a:p>
            <a:r>
              <a:rPr lang="en-US" sz="2400" dirty="0" smtClean="0"/>
              <a:t>Ex: 9.5 x 10 = 95 = 100 but </a:t>
            </a:r>
            <a:r>
              <a:rPr lang="en-US" sz="2400" dirty="0" smtClean="0"/>
              <a:t>8.5 </a:t>
            </a:r>
            <a:r>
              <a:rPr lang="en-US" sz="2400" dirty="0" smtClean="0"/>
              <a:t>x 10 = </a:t>
            </a:r>
            <a:r>
              <a:rPr lang="en-US" sz="2400" dirty="0" smtClean="0"/>
              <a:t>85 </a:t>
            </a:r>
            <a:r>
              <a:rPr lang="en-US" sz="2400" dirty="0" smtClean="0"/>
              <a:t>= 80</a:t>
            </a:r>
            <a:endParaRPr lang="en-US" sz="2400" dirty="0"/>
          </a:p>
        </p:txBody>
      </p:sp>
    </p:spTree>
    <p:extLst>
      <p:ext uri="{BB962C8B-B14F-4D97-AF65-F5344CB8AC3E}">
        <p14:creationId xmlns:p14="http://schemas.microsoft.com/office/powerpoint/2010/main" val="61771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THESE</a:t>
            </a:r>
            <a:endParaRPr lang="en-US" dirty="0"/>
          </a:p>
        </p:txBody>
      </p:sp>
      <p:sp>
        <p:nvSpPr>
          <p:cNvPr id="3" name="Content Placeholder 2"/>
          <p:cNvSpPr>
            <a:spLocks noGrp="1"/>
          </p:cNvSpPr>
          <p:nvPr>
            <p:ph idx="1"/>
          </p:nvPr>
        </p:nvSpPr>
        <p:spPr>
          <a:xfrm>
            <a:off x="685801" y="2142067"/>
            <a:ext cx="10131425" cy="3649133"/>
          </a:xfrm>
        </p:spPr>
        <p:txBody>
          <a:bodyPr anchor="t">
            <a:normAutofit/>
          </a:bodyPr>
          <a:lstStyle/>
          <a:p>
            <a:pPr marL="0" indent="0">
              <a:buNone/>
            </a:pPr>
            <a:r>
              <a:rPr lang="en-US" sz="2400" dirty="0" smtClean="0"/>
              <a:t>Perform the following operations</a:t>
            </a:r>
          </a:p>
          <a:p>
            <a:pPr marL="457200" indent="-457200">
              <a:buAutoNum type="arabicParenR"/>
            </a:pPr>
            <a:r>
              <a:rPr lang="en-US" sz="2400" dirty="0" smtClean="0"/>
              <a:t>9.10 + 53.2</a:t>
            </a:r>
          </a:p>
          <a:p>
            <a:pPr marL="457200" indent="-457200">
              <a:buAutoNum type="arabicParenR"/>
            </a:pPr>
            <a:r>
              <a:rPr lang="en-US" sz="2400" dirty="0" smtClean="0"/>
              <a:t>1030 / 10</a:t>
            </a:r>
          </a:p>
          <a:p>
            <a:pPr marL="457200" indent="-457200">
              <a:buAutoNum type="arabicParenR"/>
            </a:pPr>
            <a:r>
              <a:rPr lang="en-US" sz="2400" dirty="0" smtClean="0"/>
              <a:t>1345 + 10.0</a:t>
            </a:r>
          </a:p>
          <a:p>
            <a:pPr marL="457200" indent="-457200">
              <a:buAutoNum type="arabicParenR"/>
            </a:pPr>
            <a:r>
              <a:rPr lang="en-US" sz="2400" dirty="0" smtClean="0"/>
              <a:t>1.750 x 1.54 x 3.68</a:t>
            </a:r>
          </a:p>
          <a:p>
            <a:pPr marL="457200" indent="-457200">
              <a:buAutoNum type="arabicParenR"/>
            </a:pPr>
            <a:r>
              <a:rPr lang="en-US" sz="2400" dirty="0" smtClean="0"/>
              <a:t>12.3 + 11 + 20</a:t>
            </a:r>
          </a:p>
          <a:p>
            <a:pPr marL="0" indent="0">
              <a:buNone/>
            </a:pPr>
            <a:endParaRPr lang="en-US" sz="2400" dirty="0" smtClean="0"/>
          </a:p>
        </p:txBody>
      </p:sp>
    </p:spTree>
    <p:extLst>
      <p:ext uri="{BB962C8B-B14F-4D97-AF65-F5344CB8AC3E}">
        <p14:creationId xmlns:p14="http://schemas.microsoft.com/office/powerpoint/2010/main" val="1253373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Mixed Operations Problems</a:t>
            </a:r>
            <a:endParaRPr lang="en-US" dirty="0"/>
          </a:p>
        </p:txBody>
      </p:sp>
      <p:sp>
        <p:nvSpPr>
          <p:cNvPr id="3" name="Content Placeholder 2"/>
          <p:cNvSpPr>
            <a:spLocks noGrp="1"/>
          </p:cNvSpPr>
          <p:nvPr>
            <p:ph idx="1"/>
          </p:nvPr>
        </p:nvSpPr>
        <p:spPr/>
        <p:txBody>
          <a:bodyPr anchor="t">
            <a:normAutofit/>
          </a:bodyPr>
          <a:lstStyle/>
          <a:p>
            <a:r>
              <a:rPr lang="en-US" sz="2400" dirty="0" smtClean="0"/>
              <a:t>If you have a problem that involves adding/subtracting with multiplying/dividing, do the sig figs in the same order you would do the order of operations.</a:t>
            </a:r>
          </a:p>
          <a:p>
            <a:endParaRPr lang="en-US" sz="2400" dirty="0"/>
          </a:p>
          <a:p>
            <a:r>
              <a:rPr lang="en-US" sz="2400" dirty="0" smtClean="0"/>
              <a:t>Ex: 8.52  +  4.1586  x  18.73  + 153.2 = </a:t>
            </a:r>
          </a:p>
          <a:p>
            <a:pPr marL="0" indent="0">
              <a:buNone/>
            </a:pPr>
            <a:endParaRPr lang="en-US" sz="2400" dirty="0" smtClean="0"/>
          </a:p>
          <a:p>
            <a:pPr marL="0" indent="0">
              <a:buNone/>
            </a:pPr>
            <a:r>
              <a:rPr lang="en-US" sz="2400" dirty="0" smtClean="0"/>
              <a:t>8.52  +  77.89  +  153.2  = 239.61  =  239.6</a:t>
            </a:r>
            <a:endParaRPr lang="en-US" sz="2400" dirty="0"/>
          </a:p>
        </p:txBody>
      </p:sp>
    </p:spTree>
    <p:extLst>
      <p:ext uri="{BB962C8B-B14F-4D97-AF65-F5344CB8AC3E}">
        <p14:creationId xmlns:p14="http://schemas.microsoft.com/office/powerpoint/2010/main" val="303399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this</a:t>
            </a:r>
            <a:endParaRPr lang="en-US" dirty="0"/>
          </a:p>
        </p:txBody>
      </p:sp>
      <p:sp>
        <p:nvSpPr>
          <p:cNvPr id="3" name="Content Placeholder 2"/>
          <p:cNvSpPr>
            <a:spLocks noGrp="1"/>
          </p:cNvSpPr>
          <p:nvPr>
            <p:ph idx="1"/>
          </p:nvPr>
        </p:nvSpPr>
        <p:spPr>
          <a:xfrm>
            <a:off x="685801" y="2142067"/>
            <a:ext cx="10131425" cy="3649133"/>
          </a:xfrm>
        </p:spPr>
        <p:txBody>
          <a:bodyPr anchor="t">
            <a:normAutofit/>
          </a:bodyPr>
          <a:lstStyle/>
          <a:p>
            <a:pPr marL="0" indent="0" algn="ctr">
              <a:buNone/>
            </a:pPr>
            <a:r>
              <a:rPr lang="en-US" sz="3200" dirty="0" smtClean="0"/>
              <a:t>(8.52  +  4.1586)  x  (18.73  +  153.2)   =  ?</a:t>
            </a:r>
          </a:p>
        </p:txBody>
      </p:sp>
    </p:spTree>
    <p:extLst>
      <p:ext uri="{BB962C8B-B14F-4D97-AF65-F5344CB8AC3E}">
        <p14:creationId xmlns:p14="http://schemas.microsoft.com/office/powerpoint/2010/main" val="1155606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Part 2: Making Measurements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2178351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Making a good measurement</a:t>
            </a:r>
            <a:endParaRPr lang="en-US" dirty="0"/>
          </a:p>
        </p:txBody>
      </p:sp>
      <p:sp>
        <p:nvSpPr>
          <p:cNvPr id="5" name="Content Placeholder 4"/>
          <p:cNvSpPr>
            <a:spLocks noGrp="1"/>
          </p:cNvSpPr>
          <p:nvPr>
            <p:ph idx="1"/>
          </p:nvPr>
        </p:nvSpPr>
        <p:spPr/>
        <p:txBody>
          <a:bodyPr anchor="t">
            <a:normAutofit/>
          </a:bodyPr>
          <a:lstStyle/>
          <a:p>
            <a:r>
              <a:rPr lang="en-US" sz="2400" dirty="0" smtClean="0"/>
              <a:t>A good measurement is one that conveys all the appropriate information needed in the most accurate and precise way. To that end, a good measurement always involves three parts:</a:t>
            </a:r>
          </a:p>
          <a:p>
            <a:pPr lvl="1"/>
            <a:r>
              <a:rPr lang="en-US" sz="2200" dirty="0" smtClean="0"/>
              <a:t>Units</a:t>
            </a:r>
          </a:p>
          <a:p>
            <a:pPr lvl="1"/>
            <a:r>
              <a:rPr lang="en-US" sz="2200" dirty="0" smtClean="0"/>
              <a:t>Correct Precision</a:t>
            </a:r>
          </a:p>
          <a:p>
            <a:pPr lvl="1"/>
            <a:r>
              <a:rPr lang="en-US" sz="2200" dirty="0" smtClean="0"/>
              <a:t>Uncertainty</a:t>
            </a:r>
          </a:p>
          <a:p>
            <a:pPr lvl="1"/>
            <a:endParaRPr lang="en-US" sz="2200" dirty="0"/>
          </a:p>
        </p:txBody>
      </p:sp>
    </p:spTree>
    <p:extLst>
      <p:ext uri="{BB962C8B-B14F-4D97-AF65-F5344CB8AC3E}">
        <p14:creationId xmlns:p14="http://schemas.microsoft.com/office/powerpoint/2010/main" val="3313620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Units</a:t>
            </a:r>
            <a:endParaRPr lang="en-US" dirty="0"/>
          </a:p>
        </p:txBody>
      </p:sp>
      <p:sp>
        <p:nvSpPr>
          <p:cNvPr id="3" name="Content Placeholder 2"/>
          <p:cNvSpPr>
            <a:spLocks noGrp="1"/>
          </p:cNvSpPr>
          <p:nvPr>
            <p:ph idx="1"/>
          </p:nvPr>
        </p:nvSpPr>
        <p:spPr/>
        <p:txBody>
          <a:bodyPr anchor="t">
            <a:normAutofit/>
          </a:bodyPr>
          <a:lstStyle/>
          <a:p>
            <a:pPr marL="0" indent="0">
              <a:buNone/>
            </a:pPr>
            <a:r>
              <a:rPr lang="en-US" sz="2400" dirty="0" smtClean="0"/>
              <a:t>Units are important because they provide a sense of scale. For instance if I told you something was 13 long, that is very vague. You have no context to tell if a length of 13 is very big or very small. Units provide that context for us.</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42755050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Correct Precision</a:t>
            </a:r>
            <a:endParaRPr lang="en-US" dirty="0"/>
          </a:p>
        </p:txBody>
      </p:sp>
      <p:sp>
        <p:nvSpPr>
          <p:cNvPr id="3" name="Content Placeholder 2"/>
          <p:cNvSpPr>
            <a:spLocks noGrp="1"/>
          </p:cNvSpPr>
          <p:nvPr>
            <p:ph idx="1"/>
          </p:nvPr>
        </p:nvSpPr>
        <p:spPr/>
        <p:txBody>
          <a:bodyPr anchor="t">
            <a:normAutofit/>
          </a:bodyPr>
          <a:lstStyle/>
          <a:p>
            <a:r>
              <a:rPr lang="en-US" sz="2400" dirty="0" smtClean="0"/>
              <a:t>When we make a good measurement, we want to convey as much information as possible (precision). </a:t>
            </a:r>
          </a:p>
          <a:p>
            <a:endParaRPr lang="en-US" sz="2400" dirty="0"/>
          </a:p>
          <a:p>
            <a:pPr marL="0" indent="0">
              <a:buNone/>
            </a:pPr>
            <a:r>
              <a:rPr lang="en-US" sz="2400" dirty="0" smtClean="0"/>
              <a:t>Rule: Your measurement should go one place beyond what is marked (with the exception of a digital device).</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100016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685801" y="546101"/>
            <a:ext cx="11099799" cy="5245100"/>
          </a:xfrm>
        </p:spPr>
        <p:txBody>
          <a:bodyPr/>
          <a:lstStyle/>
          <a:p>
            <a:pPr marL="0" indent="0">
              <a:buNone/>
            </a:pPr>
            <a:endParaRPr lang="en-US" dirty="0"/>
          </a:p>
        </p:txBody>
      </p:sp>
      <p:pic>
        <p:nvPicPr>
          <p:cNvPr id="8" name="Picture 7"/>
          <p:cNvPicPr/>
          <p:nvPr/>
        </p:nvPicPr>
        <p:blipFill rotWithShape="1">
          <a:blip r:embed="rId2">
            <a:extLst>
              <a:ext uri="{28A0092B-C50C-407E-A947-70E740481C1C}">
                <a14:useLocalDpi xmlns:a14="http://schemas.microsoft.com/office/drawing/2010/main" val="0"/>
              </a:ext>
            </a:extLst>
          </a:blip>
          <a:srcRect l="5876" t="39200" r="6838" b="12400"/>
          <a:stretch/>
        </p:blipFill>
        <p:spPr bwMode="auto">
          <a:xfrm>
            <a:off x="3295876" y="1743980"/>
            <a:ext cx="5879647" cy="1478190"/>
          </a:xfrm>
          <a:prstGeom prst="rect">
            <a:avLst/>
          </a:prstGeom>
          <a:noFill/>
          <a:ln>
            <a:noFill/>
          </a:ln>
          <a:extLst>
            <a:ext uri="{53640926-AAD7-44D8-BBD7-CCE9431645EC}">
              <a14:shadowObscured xmlns:a14="http://schemas.microsoft.com/office/drawing/2010/main"/>
            </a:ext>
          </a:extLst>
        </p:spPr>
      </p:pic>
      <p:sp>
        <p:nvSpPr>
          <p:cNvPr id="9" name="Rectangle 8"/>
          <p:cNvSpPr/>
          <p:nvPr/>
        </p:nvSpPr>
        <p:spPr>
          <a:xfrm>
            <a:off x="3295876" y="1219199"/>
            <a:ext cx="4399189" cy="5247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209470" y="3923301"/>
            <a:ext cx="6052457" cy="1200329"/>
          </a:xfrm>
          <a:prstGeom prst="rect">
            <a:avLst/>
          </a:prstGeom>
          <a:noFill/>
        </p:spPr>
        <p:txBody>
          <a:bodyPr wrap="square" rtlCol="0">
            <a:spAutoFit/>
          </a:bodyPr>
          <a:lstStyle/>
          <a:p>
            <a:r>
              <a:rPr lang="en-US" dirty="0" smtClean="0"/>
              <a:t>The orange box is best described as being 3.95 cm long. Saying it is 4 does not convey the appropriate precision because we can tell it isn’t quite 4. Saying 3.9 is also imprecise because we can tell its greater than the 0.9 but less than the full 1</a:t>
            </a:r>
            <a:endParaRPr lang="en-US" dirty="0"/>
          </a:p>
        </p:txBody>
      </p:sp>
    </p:spTree>
    <p:extLst>
      <p:ext uri="{BB962C8B-B14F-4D97-AF65-F5344CB8AC3E}">
        <p14:creationId xmlns:p14="http://schemas.microsoft.com/office/powerpoint/2010/main" val="1036161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Uncertainty</a:t>
            </a:r>
            <a:endParaRPr lang="en-US" dirty="0"/>
          </a:p>
        </p:txBody>
      </p:sp>
      <p:sp>
        <p:nvSpPr>
          <p:cNvPr id="3" name="Content Placeholder 2"/>
          <p:cNvSpPr>
            <a:spLocks noGrp="1"/>
          </p:cNvSpPr>
          <p:nvPr>
            <p:ph idx="1"/>
          </p:nvPr>
        </p:nvSpPr>
        <p:spPr/>
        <p:txBody>
          <a:bodyPr anchor="t">
            <a:normAutofit fontScale="92500"/>
          </a:bodyPr>
          <a:lstStyle/>
          <a:p>
            <a:r>
              <a:rPr lang="en-US" sz="2400" dirty="0" smtClean="0"/>
              <a:t>Because we estimate the last place in a measurement there is always some uncertainty in our answer. The magnitude of the uncertainty is equal to ± half the smallest increment on the measuring tool if an analog device or ± the smallest increment on the measuring tool for a digital device.</a:t>
            </a:r>
          </a:p>
          <a:p>
            <a:r>
              <a:rPr lang="en-US" sz="2400" dirty="0" smtClean="0"/>
              <a:t>Going back to the orange box, the full measurement would thus be 3.95 ± 0.05 cm because the meter stick measures to the tenths and half a tenth would be 0.05.</a:t>
            </a:r>
          </a:p>
          <a:p>
            <a:pPr lvl="1"/>
            <a:r>
              <a:rPr lang="en-US" sz="2200" dirty="0" smtClean="0"/>
              <a:t>This </a:t>
            </a:r>
            <a:r>
              <a:rPr lang="en-US" sz="2000" dirty="0"/>
              <a:t>± 0.05 </a:t>
            </a:r>
            <a:r>
              <a:rPr lang="en-US" sz="2000" dirty="0" smtClean="0"/>
              <a:t>cm is called the </a:t>
            </a:r>
            <a:r>
              <a:rPr lang="en-US" sz="2000" i="1" dirty="0" smtClean="0"/>
              <a:t>absolute uncertainty</a:t>
            </a:r>
            <a:endParaRPr lang="en-US" sz="2400" dirty="0"/>
          </a:p>
          <a:p>
            <a:r>
              <a:rPr lang="en-US" sz="2400" dirty="0" smtClean="0"/>
              <a:t>Sometimes, the uncertainty will be marked on the instrument (especially for glassware). Use this uncertainty in your measurement.</a:t>
            </a:r>
          </a:p>
        </p:txBody>
      </p:sp>
    </p:spTree>
    <p:extLst>
      <p:ext uri="{BB962C8B-B14F-4D97-AF65-F5344CB8AC3E}">
        <p14:creationId xmlns:p14="http://schemas.microsoft.com/office/powerpoint/2010/main" val="2081866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Part 1: Significant Figures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8265021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dirty="0" smtClean="0"/>
              <a:t>Measuring Volume</a:t>
            </a:r>
            <a:endParaRPr lang="en-US" dirty="0"/>
          </a:p>
        </p:txBody>
      </p:sp>
      <p:sp>
        <p:nvSpPr>
          <p:cNvPr id="8" name="Content Placeholder 7"/>
          <p:cNvSpPr>
            <a:spLocks noGrp="1"/>
          </p:cNvSpPr>
          <p:nvPr>
            <p:ph sz="half" idx="1"/>
          </p:nvPr>
        </p:nvSpPr>
        <p:spPr/>
        <p:txBody>
          <a:bodyPr anchor="t">
            <a:normAutofit/>
          </a:bodyPr>
          <a:lstStyle/>
          <a:p>
            <a:r>
              <a:rPr lang="en-US" sz="2400" dirty="0" smtClean="0"/>
              <a:t>When measuring volume in a piece of glassware, always measure from the </a:t>
            </a:r>
            <a:r>
              <a:rPr lang="en-US" sz="2400" i="1" dirty="0" smtClean="0"/>
              <a:t>meniscus</a:t>
            </a:r>
            <a:r>
              <a:rPr lang="en-US" sz="2400" dirty="0"/>
              <a:t> </a:t>
            </a:r>
            <a:r>
              <a:rPr lang="en-US" sz="2400" dirty="0" smtClean="0"/>
              <a:t>(the lowest part of the curve)</a:t>
            </a:r>
          </a:p>
          <a:p>
            <a:endParaRPr lang="en-US" sz="2400" dirty="0"/>
          </a:p>
          <a:p>
            <a:r>
              <a:rPr lang="en-US" sz="2400" dirty="0" smtClean="0"/>
              <a:t>Ex on Right: 17.5 ± 0.5 mL</a:t>
            </a:r>
            <a:endParaRPr lang="en-US" sz="2400" dirty="0"/>
          </a:p>
        </p:txBody>
      </p:sp>
      <p:pic>
        <p:nvPicPr>
          <p:cNvPr id="10" name="Picture 11" descr="02_0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737811" y="901868"/>
            <a:ext cx="4079415" cy="516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7022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Propagating Uncertainty</a:t>
            </a:r>
            <a:endParaRPr lang="en-US" dirty="0"/>
          </a:p>
        </p:txBody>
      </p:sp>
      <p:sp>
        <p:nvSpPr>
          <p:cNvPr id="6" name="Content Placeholder 5"/>
          <p:cNvSpPr>
            <a:spLocks noGrp="1"/>
          </p:cNvSpPr>
          <p:nvPr>
            <p:ph idx="1"/>
          </p:nvPr>
        </p:nvSpPr>
        <p:spPr/>
        <p:txBody>
          <a:bodyPr anchor="t">
            <a:normAutofit/>
          </a:bodyPr>
          <a:lstStyle/>
          <a:p>
            <a:r>
              <a:rPr lang="en-US" sz="2400" dirty="0" smtClean="0"/>
              <a:t>In the IB sciences, especially chemistry, we are responsible for keeping track of various uncertainties and carrying them through calculations. This is called “propagating uncertainty”.</a:t>
            </a:r>
          </a:p>
          <a:p>
            <a:r>
              <a:rPr lang="en-US" sz="2400" dirty="0" smtClean="0"/>
              <a:t>There are two simple rules for propagating uncertainty, one for adding/subtracting and one for multiplying/dividing.</a:t>
            </a:r>
            <a:endParaRPr lang="en-US" sz="2400" dirty="0"/>
          </a:p>
        </p:txBody>
      </p:sp>
    </p:spTree>
    <p:extLst>
      <p:ext uri="{BB962C8B-B14F-4D97-AF65-F5344CB8AC3E}">
        <p14:creationId xmlns:p14="http://schemas.microsoft.com/office/powerpoint/2010/main" val="631283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Adding/Subtracting with Uncertainty</a:t>
            </a:r>
            <a:endParaRPr lang="en-US" dirty="0"/>
          </a:p>
        </p:txBody>
      </p:sp>
      <p:sp>
        <p:nvSpPr>
          <p:cNvPr id="3" name="Content Placeholder 2"/>
          <p:cNvSpPr>
            <a:spLocks noGrp="1"/>
          </p:cNvSpPr>
          <p:nvPr>
            <p:ph idx="1"/>
          </p:nvPr>
        </p:nvSpPr>
        <p:spPr/>
        <p:txBody>
          <a:bodyPr anchor="t">
            <a:noAutofit/>
          </a:bodyPr>
          <a:lstStyle/>
          <a:p>
            <a:r>
              <a:rPr lang="en-US" sz="2400" dirty="0" smtClean="0"/>
              <a:t>When you are performing an addition or subtraction operation, you simply add the absolute uncertainties of the two (or more) numbers that you are adding/subtracting.</a:t>
            </a:r>
          </a:p>
          <a:p>
            <a:r>
              <a:rPr lang="en-US" sz="2400" dirty="0" smtClean="0"/>
              <a:t>For example:</a:t>
            </a:r>
          </a:p>
          <a:p>
            <a:pPr lvl="1"/>
            <a:r>
              <a:rPr lang="en-US" sz="2000" dirty="0" smtClean="0"/>
              <a:t>Let’s say I have a rectangle that measures 12.50 </a:t>
            </a:r>
            <a:r>
              <a:rPr lang="en-US" sz="2000" dirty="0"/>
              <a:t>± 0.05 </a:t>
            </a:r>
            <a:r>
              <a:rPr lang="en-US" sz="2000" dirty="0" smtClean="0"/>
              <a:t>cm in width and 5.60 </a:t>
            </a:r>
            <a:r>
              <a:rPr lang="en-US" sz="2000" dirty="0"/>
              <a:t>± 0.05 </a:t>
            </a:r>
            <a:r>
              <a:rPr lang="en-US" sz="2000" dirty="0" smtClean="0"/>
              <a:t>cm in height and I wanted to find the perimeter of the rectangle:</a:t>
            </a:r>
            <a:endParaRPr lang="en-US" sz="2000" dirty="0"/>
          </a:p>
          <a:p>
            <a:pPr marL="457200" lvl="1" indent="0" algn="ctr">
              <a:buNone/>
            </a:pPr>
            <a:r>
              <a:rPr lang="en-US" sz="2000" dirty="0" smtClean="0"/>
              <a:t>Perimeter = Width + Width + Height + Height = 12.50 cm + 12.50 cm + 5.60 cm + 5.60 cm = 36.20 cm</a:t>
            </a:r>
          </a:p>
          <a:p>
            <a:pPr marL="457200" lvl="1" indent="0" algn="ctr">
              <a:buNone/>
            </a:pPr>
            <a:r>
              <a:rPr lang="en-US" sz="2000" dirty="0" smtClean="0"/>
              <a:t>Uncertainty of Perimeter = 0.05 cm + 0.05 cm + 0.05 cm + 0.05 cm = 0.20 cm</a:t>
            </a:r>
          </a:p>
          <a:p>
            <a:pPr marL="457200" lvl="1" indent="0" algn="ctr">
              <a:buNone/>
            </a:pPr>
            <a:r>
              <a:rPr lang="en-US" sz="2000" dirty="0" smtClean="0"/>
              <a:t>Final result = 36.20 </a:t>
            </a:r>
            <a:r>
              <a:rPr lang="en-US" sz="2000" dirty="0"/>
              <a:t>± </a:t>
            </a:r>
            <a:r>
              <a:rPr lang="en-US" sz="2000" dirty="0" smtClean="0"/>
              <a:t>0.20 cm</a:t>
            </a:r>
          </a:p>
        </p:txBody>
      </p:sp>
    </p:spTree>
    <p:extLst>
      <p:ext uri="{BB962C8B-B14F-4D97-AF65-F5344CB8AC3E}">
        <p14:creationId xmlns:p14="http://schemas.microsoft.com/office/powerpoint/2010/main" val="41292926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Multiplying/Dividing with Uncertainty</a:t>
            </a:r>
            <a:endParaRPr lang="en-US" dirty="0"/>
          </a:p>
        </p:txBody>
      </p:sp>
      <p:sp>
        <p:nvSpPr>
          <p:cNvPr id="3" name="Content Placeholder 2"/>
          <p:cNvSpPr>
            <a:spLocks noGrp="1"/>
          </p:cNvSpPr>
          <p:nvPr>
            <p:ph idx="1"/>
          </p:nvPr>
        </p:nvSpPr>
        <p:spPr/>
        <p:txBody>
          <a:bodyPr anchor="t">
            <a:normAutofit/>
          </a:bodyPr>
          <a:lstStyle/>
          <a:p>
            <a:r>
              <a:rPr lang="en-US" sz="2400" dirty="0" smtClean="0"/>
              <a:t>When multiplying and dividing with uncertainties, you first must convert the absolute uncertainty into a </a:t>
            </a:r>
            <a:r>
              <a:rPr lang="en-US" sz="2400" i="1" dirty="0" smtClean="0"/>
              <a:t>percent uncertainty</a:t>
            </a:r>
            <a:r>
              <a:rPr lang="en-US" sz="2400" dirty="0" smtClean="0"/>
              <a:t>. This can be done by taking the absolute uncertainty, dividing it by the actual measurement, then multiplying by 100 (since it’s a percent).</a:t>
            </a:r>
          </a:p>
          <a:p>
            <a:r>
              <a:rPr lang="en-US" sz="2400" dirty="0" smtClean="0"/>
              <a:t>Once you have the different percent uncertainties, you must add them to find the final percent uncertainty. </a:t>
            </a:r>
            <a:endParaRPr lang="en-US" sz="2400" dirty="0"/>
          </a:p>
          <a:p>
            <a:r>
              <a:rPr lang="en-US" sz="2400" dirty="0" smtClean="0"/>
              <a:t>Lastly, you must apply that uncertainty to the answer of the multiplication/division to convert it back to an absolute uncertainty.</a:t>
            </a:r>
            <a:endParaRPr lang="en-US" sz="2400" dirty="0"/>
          </a:p>
        </p:txBody>
      </p:sp>
    </p:spTree>
    <p:extLst>
      <p:ext uri="{BB962C8B-B14F-4D97-AF65-F5344CB8AC3E}">
        <p14:creationId xmlns:p14="http://schemas.microsoft.com/office/powerpoint/2010/main" val="2443292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Multiplying/Dividing with Uncertainty</a:t>
            </a:r>
            <a:endParaRPr lang="en-US" dirty="0"/>
          </a:p>
        </p:txBody>
      </p:sp>
      <p:sp>
        <p:nvSpPr>
          <p:cNvPr id="3" name="Content Placeholder 2"/>
          <p:cNvSpPr>
            <a:spLocks noGrp="1"/>
          </p:cNvSpPr>
          <p:nvPr>
            <p:ph idx="1"/>
          </p:nvPr>
        </p:nvSpPr>
        <p:spPr/>
        <p:txBody>
          <a:bodyPr anchor="t"/>
          <a:lstStyle/>
          <a:p>
            <a:r>
              <a:rPr lang="en-US" dirty="0" smtClean="0"/>
              <a:t>Let’s consider the same rectangle from earlier (width = 12.50 </a:t>
            </a:r>
            <a:r>
              <a:rPr lang="en-US" dirty="0"/>
              <a:t>± 0.05 </a:t>
            </a:r>
            <a:r>
              <a:rPr lang="en-US" dirty="0" smtClean="0"/>
              <a:t>cm and height = 5.60 </a:t>
            </a:r>
            <a:r>
              <a:rPr lang="en-US" dirty="0"/>
              <a:t>± 0.05 </a:t>
            </a:r>
            <a:r>
              <a:rPr lang="en-US" dirty="0" smtClean="0"/>
              <a:t>cm) and try to find it’s area</a:t>
            </a:r>
          </a:p>
          <a:p>
            <a:r>
              <a:rPr lang="en-US" dirty="0" smtClean="0"/>
              <a:t>Area of a rectangle = W x H = 12.50 cm x 5.60 cm = 70.0 cm</a:t>
            </a:r>
            <a:r>
              <a:rPr lang="en-US" baseline="30000" dirty="0" smtClean="0"/>
              <a:t>2</a:t>
            </a:r>
            <a:endParaRPr lang="en-US" dirty="0" smtClean="0"/>
          </a:p>
          <a:p>
            <a:r>
              <a:rPr lang="en-US" dirty="0" smtClean="0"/>
              <a:t>Percent Uncertainty of Width = ( 0.05 cm / 12.50 cm ) * 100 = 0.4 %</a:t>
            </a:r>
          </a:p>
          <a:p>
            <a:r>
              <a:rPr lang="en-US" dirty="0" smtClean="0"/>
              <a:t>Percent Uncertainty of Height = ( 0.05 cm / 5.60 cm ) * 100 = 0.893%</a:t>
            </a:r>
          </a:p>
          <a:p>
            <a:r>
              <a:rPr lang="en-US" dirty="0" smtClean="0"/>
              <a:t>New Percent Uncertainty = 0.4% + 0.893% = 1.293%</a:t>
            </a:r>
          </a:p>
          <a:p>
            <a:r>
              <a:rPr lang="en-US" dirty="0" smtClean="0"/>
              <a:t>New Absolute Uncertainty = ( 70.0 * 1.293) / 100 = 0.905 = 0.9 cm</a:t>
            </a:r>
            <a:r>
              <a:rPr lang="en-US" baseline="30000" dirty="0" smtClean="0"/>
              <a:t>2</a:t>
            </a:r>
            <a:endParaRPr lang="en-US" dirty="0" smtClean="0"/>
          </a:p>
          <a:p>
            <a:r>
              <a:rPr lang="en-US" dirty="0" smtClean="0"/>
              <a:t>Final answer: 70.0 </a:t>
            </a:r>
            <a:r>
              <a:rPr lang="en-US" dirty="0"/>
              <a:t>± </a:t>
            </a:r>
            <a:r>
              <a:rPr lang="en-US" dirty="0" smtClean="0"/>
              <a:t>0.9 cm</a:t>
            </a:r>
            <a:r>
              <a:rPr lang="en-US" baseline="30000" dirty="0" smtClean="0"/>
              <a:t>2</a:t>
            </a:r>
            <a:endParaRPr lang="en-US" dirty="0"/>
          </a:p>
        </p:txBody>
      </p:sp>
    </p:spTree>
    <p:extLst>
      <p:ext uri="{BB962C8B-B14F-4D97-AF65-F5344CB8AC3E}">
        <p14:creationId xmlns:p14="http://schemas.microsoft.com/office/powerpoint/2010/main" val="1676746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when you have both types of operations??</a:t>
            </a:r>
            <a:endParaRPr lang="en-US" dirty="0"/>
          </a:p>
        </p:txBody>
      </p:sp>
      <p:sp>
        <p:nvSpPr>
          <p:cNvPr id="3" name="Content Placeholder 2"/>
          <p:cNvSpPr>
            <a:spLocks noGrp="1"/>
          </p:cNvSpPr>
          <p:nvPr>
            <p:ph idx="1"/>
          </p:nvPr>
        </p:nvSpPr>
        <p:spPr>
          <a:xfrm>
            <a:off x="685801" y="2142067"/>
            <a:ext cx="10131425" cy="4277021"/>
          </a:xfrm>
        </p:spPr>
        <p:txBody>
          <a:bodyPr anchor="t">
            <a:noAutofit/>
          </a:bodyPr>
          <a:lstStyle/>
          <a:p>
            <a:r>
              <a:rPr lang="en-US" sz="1600" dirty="0" smtClean="0"/>
              <a:t>You follow the order of operations!!</a:t>
            </a:r>
          </a:p>
          <a:p>
            <a:r>
              <a:rPr lang="en-US" sz="1600" dirty="0" smtClean="0"/>
              <a:t>Ex: Let’s assume we wanted to find the density of an irregular shaped piece of metal. We know it’s mass is 12.400 </a:t>
            </a:r>
            <a:r>
              <a:rPr lang="en-US" sz="1600" dirty="0"/>
              <a:t>± </a:t>
            </a:r>
            <a:r>
              <a:rPr lang="en-US" sz="1600" dirty="0" smtClean="0"/>
              <a:t>0.001 g (as measured by a digital balance). To find it’s volume, we will use the water displacement method. We fill a graduated cylinder to 10.0 </a:t>
            </a:r>
            <a:r>
              <a:rPr lang="en-US" sz="1600" dirty="0"/>
              <a:t>± </a:t>
            </a:r>
            <a:r>
              <a:rPr lang="en-US" sz="1600" dirty="0" smtClean="0"/>
              <a:t>0.5 </a:t>
            </a:r>
            <a:r>
              <a:rPr lang="en-US" sz="1600" dirty="0" err="1" smtClean="0"/>
              <a:t>mL.</a:t>
            </a:r>
            <a:r>
              <a:rPr lang="en-US" sz="1600" dirty="0" smtClean="0"/>
              <a:t> After putting the piece of metal in, the new volume is 11.8 </a:t>
            </a:r>
            <a:r>
              <a:rPr lang="en-US" sz="1600" dirty="0"/>
              <a:t>± </a:t>
            </a:r>
            <a:r>
              <a:rPr lang="en-US" sz="1600" dirty="0" smtClean="0"/>
              <a:t>0.5 </a:t>
            </a:r>
            <a:r>
              <a:rPr lang="en-US" sz="1600" dirty="0" err="1" smtClean="0"/>
              <a:t>mL.</a:t>
            </a:r>
            <a:r>
              <a:rPr lang="en-US" sz="1600" dirty="0" smtClean="0"/>
              <a:t> </a:t>
            </a:r>
          </a:p>
          <a:p>
            <a:pPr marL="0" indent="0" algn="ctr">
              <a:buNone/>
            </a:pPr>
            <a:r>
              <a:rPr lang="en-US" sz="1600" dirty="0" smtClean="0"/>
              <a:t>Density = Mass / Volume</a:t>
            </a:r>
          </a:p>
          <a:p>
            <a:pPr marL="0" indent="0" algn="ctr">
              <a:buNone/>
            </a:pPr>
            <a:r>
              <a:rPr lang="en-US" sz="1600" dirty="0" smtClean="0"/>
              <a:t>Density = 12.400 </a:t>
            </a:r>
            <a:r>
              <a:rPr lang="en-US" sz="1600" dirty="0"/>
              <a:t>± </a:t>
            </a:r>
            <a:r>
              <a:rPr lang="en-US" sz="1600" dirty="0" smtClean="0"/>
              <a:t>0.001 g / (11.8 </a:t>
            </a:r>
            <a:r>
              <a:rPr lang="en-US" sz="1600" dirty="0"/>
              <a:t>± </a:t>
            </a:r>
            <a:r>
              <a:rPr lang="en-US" sz="1600" dirty="0" smtClean="0"/>
              <a:t>0.5 mL – 10.0 mL </a:t>
            </a:r>
            <a:r>
              <a:rPr lang="en-US" sz="1600" dirty="0"/>
              <a:t>± 0.05 </a:t>
            </a:r>
            <a:r>
              <a:rPr lang="en-US" sz="1600" dirty="0" smtClean="0"/>
              <a:t>)</a:t>
            </a:r>
          </a:p>
          <a:p>
            <a:pPr marL="0" indent="0" algn="ctr">
              <a:buNone/>
            </a:pPr>
            <a:r>
              <a:rPr lang="en-US" sz="1600" dirty="0" smtClean="0"/>
              <a:t>Density = 12.400 </a:t>
            </a:r>
            <a:r>
              <a:rPr lang="en-US" sz="1600" dirty="0"/>
              <a:t>± </a:t>
            </a:r>
            <a:r>
              <a:rPr lang="en-US" sz="1600" dirty="0" smtClean="0"/>
              <a:t>0.001 g / (1.8 </a:t>
            </a:r>
            <a:r>
              <a:rPr lang="en-US" sz="1600" dirty="0"/>
              <a:t>± </a:t>
            </a:r>
            <a:r>
              <a:rPr lang="en-US" sz="1600" dirty="0" smtClean="0"/>
              <a:t>1.0 mL)</a:t>
            </a:r>
          </a:p>
          <a:p>
            <a:pPr marL="0" indent="0" algn="ctr">
              <a:buNone/>
            </a:pPr>
            <a:r>
              <a:rPr lang="en-US" sz="1600" dirty="0" smtClean="0"/>
              <a:t>Density = 6.9 g/mL</a:t>
            </a:r>
          </a:p>
          <a:p>
            <a:pPr marL="0" indent="0" algn="ctr">
              <a:buNone/>
            </a:pPr>
            <a:r>
              <a:rPr lang="en-US" sz="1600" dirty="0" smtClean="0"/>
              <a:t>Percent Uncertainty of Mass = ( 0.001 g / 12.400 g) * 100 = 0.0081%</a:t>
            </a:r>
          </a:p>
          <a:p>
            <a:pPr marL="0" indent="0" algn="ctr">
              <a:buNone/>
            </a:pPr>
            <a:r>
              <a:rPr lang="en-US" sz="1600" dirty="0" smtClean="0"/>
              <a:t>Percent Uncertainty of Volume = ( 1.0 / 1.8 ) * 100 = 55.5556%</a:t>
            </a:r>
          </a:p>
          <a:p>
            <a:pPr marL="0" indent="0" algn="ctr">
              <a:buNone/>
            </a:pPr>
            <a:r>
              <a:rPr lang="en-US" sz="1600" dirty="0" smtClean="0"/>
              <a:t>Total Percent Uncertainty = 55.5641%</a:t>
            </a:r>
          </a:p>
          <a:p>
            <a:pPr marL="0" indent="0" algn="ctr">
              <a:buNone/>
            </a:pPr>
            <a:r>
              <a:rPr lang="en-US" sz="1600" dirty="0" smtClean="0"/>
              <a:t>New Absolute Uncertainty = (6.9*55.5641)/100 = </a:t>
            </a:r>
            <a:r>
              <a:rPr lang="en-US" sz="1600" dirty="0"/>
              <a:t>± </a:t>
            </a:r>
            <a:r>
              <a:rPr lang="en-US" sz="1600" dirty="0" smtClean="0"/>
              <a:t>3.8339 mL </a:t>
            </a:r>
            <a:r>
              <a:rPr lang="en-US" sz="1600" dirty="0"/>
              <a:t>± </a:t>
            </a:r>
            <a:r>
              <a:rPr lang="en-US" sz="1600" dirty="0" smtClean="0"/>
              <a:t>3.8 g/mL</a:t>
            </a:r>
          </a:p>
          <a:p>
            <a:pPr marL="0" indent="0" algn="ctr">
              <a:buNone/>
            </a:pPr>
            <a:r>
              <a:rPr lang="en-US" sz="1600" dirty="0" smtClean="0"/>
              <a:t>Final Answer: 6.9 </a:t>
            </a:r>
            <a:r>
              <a:rPr lang="en-US" sz="1600" dirty="0"/>
              <a:t>± </a:t>
            </a:r>
            <a:r>
              <a:rPr lang="en-US" sz="1600" dirty="0" smtClean="0"/>
              <a:t>3.8 g / mL</a:t>
            </a:r>
          </a:p>
          <a:p>
            <a:pPr marL="0" indent="0" algn="ctr">
              <a:buNone/>
            </a:pPr>
            <a:endParaRPr lang="en-US" sz="1400" dirty="0"/>
          </a:p>
        </p:txBody>
      </p:sp>
    </p:spTree>
    <p:extLst>
      <p:ext uri="{BB962C8B-B14F-4D97-AF65-F5344CB8AC3E}">
        <p14:creationId xmlns:p14="http://schemas.microsoft.com/office/powerpoint/2010/main" val="3649905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care about uncertainty…..revisited</a:t>
            </a:r>
            <a:endParaRPr lang="en-US" dirty="0"/>
          </a:p>
        </p:txBody>
      </p:sp>
      <p:sp>
        <p:nvSpPr>
          <p:cNvPr id="3" name="Content Placeholder 2"/>
          <p:cNvSpPr>
            <a:spLocks noGrp="1"/>
          </p:cNvSpPr>
          <p:nvPr>
            <p:ph idx="1"/>
          </p:nvPr>
        </p:nvSpPr>
        <p:spPr/>
        <p:txBody>
          <a:bodyPr anchor="t"/>
          <a:lstStyle/>
          <a:p>
            <a:r>
              <a:rPr lang="en-US" dirty="0" smtClean="0"/>
              <a:t>Look at that answer again…..A density of 6.9 </a:t>
            </a:r>
            <a:r>
              <a:rPr lang="en-US" dirty="0"/>
              <a:t>± </a:t>
            </a:r>
            <a:r>
              <a:rPr lang="en-US" dirty="0" smtClean="0"/>
              <a:t>3.8 g/</a:t>
            </a:r>
            <a:r>
              <a:rPr lang="en-US" dirty="0" err="1" smtClean="0"/>
              <a:t>mL.</a:t>
            </a:r>
            <a:r>
              <a:rPr lang="en-US" dirty="0" smtClean="0"/>
              <a:t> What does that mean again?</a:t>
            </a:r>
          </a:p>
          <a:p>
            <a:pPr lvl="1"/>
            <a:r>
              <a:rPr lang="en-US" dirty="0" smtClean="0"/>
              <a:t>The density could be as low as 3.1 g/mL OR could be as high as 10.7 g/</a:t>
            </a:r>
            <a:r>
              <a:rPr lang="en-US" dirty="0" err="1" smtClean="0"/>
              <a:t>mL.</a:t>
            </a:r>
            <a:r>
              <a:rPr lang="en-US" dirty="0" smtClean="0"/>
              <a:t> That’s a huge spread!</a:t>
            </a:r>
          </a:p>
          <a:p>
            <a:r>
              <a:rPr lang="en-US" dirty="0" smtClean="0"/>
              <a:t>By including the uncertainty we indicate our confidence (or lack thereof in this case) in our calculations and thus our experimental procedure. </a:t>
            </a:r>
          </a:p>
          <a:p>
            <a:r>
              <a:rPr lang="en-US" dirty="0" smtClean="0"/>
              <a:t>How do we increase our certainty in our experimentally determined density? We have to reflect on our experimental design and make it better!</a:t>
            </a:r>
          </a:p>
          <a:p>
            <a:r>
              <a:rPr lang="en-US" dirty="0"/>
              <a:t>Looking back at our calculations, we can see that the main issue was our volume measurement. It had a large uncertainty. </a:t>
            </a:r>
            <a:r>
              <a:rPr lang="en-US" dirty="0" smtClean="0"/>
              <a:t>So the easiest solution would be to use a graduated cylinder that was marked with more lines (a more precise instrument of measurement).</a:t>
            </a:r>
            <a:endParaRPr lang="en-US" dirty="0"/>
          </a:p>
        </p:txBody>
      </p:sp>
    </p:spTree>
    <p:extLst>
      <p:ext uri="{BB962C8B-B14F-4D97-AF65-F5344CB8AC3E}">
        <p14:creationId xmlns:p14="http://schemas.microsoft.com/office/powerpoint/2010/main" val="16510429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Part 3: Accuracy, Precision, and How to Quantify them</a:t>
            </a:r>
            <a:endParaRPr lang="en-US" dirty="0"/>
          </a:p>
        </p:txBody>
      </p:sp>
      <p:sp>
        <p:nvSpPr>
          <p:cNvPr id="6" name="Text Placeholder 5"/>
          <p:cNvSpPr>
            <a:spLocks noGrp="1"/>
          </p:cNvSpPr>
          <p:nvPr>
            <p:ph type="body" idx="1"/>
          </p:nvPr>
        </p:nvSpPr>
        <p:spPr/>
        <p:txBody>
          <a:bodyPr/>
          <a:lstStyle/>
          <a:p>
            <a:endParaRPr lang="en-US"/>
          </a:p>
        </p:txBody>
      </p:sp>
    </p:spTree>
    <p:extLst>
      <p:ext uri="{BB962C8B-B14F-4D97-AF65-F5344CB8AC3E}">
        <p14:creationId xmlns:p14="http://schemas.microsoft.com/office/powerpoint/2010/main" val="19403892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Definitions</a:t>
            </a:r>
            <a:endParaRPr lang="en-US" dirty="0"/>
          </a:p>
        </p:txBody>
      </p:sp>
      <p:sp>
        <p:nvSpPr>
          <p:cNvPr id="5" name="Content Placeholder 4"/>
          <p:cNvSpPr>
            <a:spLocks noGrp="1"/>
          </p:cNvSpPr>
          <p:nvPr>
            <p:ph idx="1"/>
          </p:nvPr>
        </p:nvSpPr>
        <p:spPr/>
        <p:txBody>
          <a:bodyPr anchor="t">
            <a:normAutofit/>
          </a:bodyPr>
          <a:lstStyle/>
          <a:p>
            <a:r>
              <a:rPr lang="en-US" sz="2400" dirty="0" smtClean="0"/>
              <a:t>Accuracy is defined as how close your measurement is to the true value of the measurement.</a:t>
            </a:r>
          </a:p>
          <a:p>
            <a:pPr lvl="1"/>
            <a:r>
              <a:rPr lang="en-US" sz="2200" dirty="0" smtClean="0"/>
              <a:t>Best way to think of it: How close are you to the “bullseye”</a:t>
            </a:r>
          </a:p>
          <a:p>
            <a:pPr lvl="1"/>
            <a:endParaRPr lang="en-US" sz="2200" dirty="0"/>
          </a:p>
          <a:p>
            <a:r>
              <a:rPr lang="en-US" sz="2400" dirty="0" smtClean="0"/>
              <a:t>Precision is defined as how consistent our values our for the same measurement. Ideally, they should be clustered close together with very little spread.</a:t>
            </a:r>
          </a:p>
          <a:p>
            <a:pPr lvl="1"/>
            <a:r>
              <a:rPr lang="en-US" sz="2200" dirty="0" smtClean="0"/>
              <a:t>Best way to think of it: How close together are your shots?</a:t>
            </a:r>
          </a:p>
        </p:txBody>
      </p:sp>
    </p:spTree>
    <p:extLst>
      <p:ext uri="{BB962C8B-B14F-4D97-AF65-F5344CB8AC3E}">
        <p14:creationId xmlns:p14="http://schemas.microsoft.com/office/powerpoint/2010/main" val="39661407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30203" y="1061961"/>
            <a:ext cx="7394164" cy="4940316"/>
          </a:xfrm>
        </p:spPr>
      </p:pic>
    </p:spTree>
    <p:extLst>
      <p:ext uri="{BB962C8B-B14F-4D97-AF65-F5344CB8AC3E}">
        <p14:creationId xmlns:p14="http://schemas.microsoft.com/office/powerpoint/2010/main" val="157211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1" y="609601"/>
            <a:ext cx="10131425" cy="901700"/>
          </a:xfrm>
        </p:spPr>
        <p:txBody>
          <a:bodyPr/>
          <a:lstStyle/>
          <a:p>
            <a:r>
              <a:rPr lang="en-US" dirty="0" smtClean="0"/>
              <a:t>Types of Numbers</a:t>
            </a:r>
            <a:endParaRPr lang="en-US" dirty="0"/>
          </a:p>
        </p:txBody>
      </p:sp>
      <p:sp>
        <p:nvSpPr>
          <p:cNvPr id="5" name="Content Placeholder 4"/>
          <p:cNvSpPr>
            <a:spLocks noGrp="1"/>
          </p:cNvSpPr>
          <p:nvPr>
            <p:ph idx="1"/>
          </p:nvPr>
        </p:nvSpPr>
        <p:spPr>
          <a:xfrm>
            <a:off x="685801" y="1511301"/>
            <a:ext cx="10131425" cy="4279899"/>
          </a:xfrm>
        </p:spPr>
        <p:txBody>
          <a:bodyPr anchor="t">
            <a:normAutofit fontScale="92500" lnSpcReduction="10000"/>
          </a:bodyPr>
          <a:lstStyle/>
          <a:p>
            <a:r>
              <a:rPr lang="en-US" sz="2800" dirty="0" smtClean="0"/>
              <a:t>In the world of science, there are two types of numbers:</a:t>
            </a:r>
          </a:p>
          <a:p>
            <a:pPr lvl="1"/>
            <a:r>
              <a:rPr lang="en-US" sz="2000" dirty="0" smtClean="0"/>
              <a:t>Exact numbers – Numbers you know with certainty (counting numbers). For example, there are exactly 28 student seats in my classroom.</a:t>
            </a:r>
          </a:p>
          <a:p>
            <a:pPr lvl="1"/>
            <a:r>
              <a:rPr lang="en-US" sz="2000" dirty="0" smtClean="0"/>
              <a:t>Approximate numbers – Numbers that are derived from a measurement. For example, height of a person. </a:t>
            </a:r>
          </a:p>
          <a:p>
            <a:r>
              <a:rPr lang="en-US" sz="2200" dirty="0" smtClean="0"/>
              <a:t>In terms of significant figures, exact numbers have INFINITE SIG FIGS because they are definite, exact.</a:t>
            </a:r>
          </a:p>
          <a:p>
            <a:pPr lvl="1"/>
            <a:r>
              <a:rPr lang="en-US" sz="2000" dirty="0" smtClean="0"/>
              <a:t>There are exactly 28.00000000000……….0 student seats in my classroom</a:t>
            </a:r>
          </a:p>
          <a:p>
            <a:r>
              <a:rPr lang="en-US" sz="2200" dirty="0" smtClean="0"/>
              <a:t>In contrast, approximate numbers have VARIABLE SIG FIGS because they depend on the device that was used for making the measurement.</a:t>
            </a:r>
          </a:p>
          <a:p>
            <a:pPr lvl="1"/>
            <a:r>
              <a:rPr lang="en-US" sz="2000" dirty="0" smtClean="0"/>
              <a:t>The height of a person is more precise with a meter stick than by using, say, the bricks on a wall.</a:t>
            </a:r>
          </a:p>
          <a:p>
            <a:pPr lvl="1"/>
            <a:endParaRPr lang="en-US" dirty="0"/>
          </a:p>
        </p:txBody>
      </p:sp>
    </p:spTree>
    <p:extLst>
      <p:ext uri="{BB962C8B-B14F-4D97-AF65-F5344CB8AC3E}">
        <p14:creationId xmlns:p14="http://schemas.microsoft.com/office/powerpoint/2010/main" val="36766545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Accuracy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59972" y="2065867"/>
                <a:ext cx="10131425" cy="3649133"/>
              </a:xfrm>
            </p:spPr>
            <p:txBody>
              <a:bodyPr anchor="t">
                <a:normAutofit lnSpcReduction="10000"/>
              </a:bodyPr>
              <a:lstStyle/>
              <a:p>
                <a:pPr marL="0" indent="0">
                  <a:buNone/>
                </a:pPr>
                <a:r>
                  <a:rPr lang="en-US" sz="2400" dirty="0" smtClean="0"/>
                  <a:t>The statistic used to calculate accuracy is called </a:t>
                </a:r>
                <a:r>
                  <a:rPr lang="en-US" sz="2400" i="1" dirty="0" smtClean="0"/>
                  <a:t>percent error</a:t>
                </a:r>
                <a:r>
                  <a:rPr lang="en-US" sz="2400" dirty="0" smtClean="0"/>
                  <a:t>. The formula for percent error is:</a:t>
                </a:r>
              </a:p>
              <a:p>
                <a:pPr marL="0" indent="0">
                  <a:buNone/>
                </a:pPr>
                <a:endParaRPr lang="en-US" sz="2400" dirty="0"/>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 </m:t>
                      </m:r>
                      <m:r>
                        <a:rPr lang="en-US" sz="2400" b="0" i="1" smtClean="0">
                          <a:latin typeface="Cambria Math" panose="02040503050406030204" pitchFamily="18" charset="0"/>
                        </a:rPr>
                        <m:t>𝑒𝑟𝑟𝑜𝑟</m:t>
                      </m:r>
                      <m:r>
                        <a:rPr lang="en-US" sz="2400" b="0" i="1" smtClean="0">
                          <a:latin typeface="Cambria Math" panose="02040503050406030204" pitchFamily="18" charset="0"/>
                        </a:rPr>
                        <m:t>= </m:t>
                      </m:r>
                      <m:f>
                        <m:fPr>
                          <m:ctrlPr>
                            <a:rPr lang="en-US" sz="2400" b="0" i="1" smtClean="0">
                              <a:latin typeface="Cambria Math" panose="02040503050406030204" pitchFamily="18" charset="0"/>
                            </a:rPr>
                          </m:ctrlPr>
                        </m:fPr>
                        <m:num>
                          <m:d>
                            <m:dPr>
                              <m:begChr m:val="|"/>
                              <m:endChr m:val="|"/>
                              <m:ctrlPr>
                                <a:rPr lang="en-US" sz="2400" b="0" i="1" smtClean="0">
                                  <a:latin typeface="Cambria Math" panose="02040503050406030204" pitchFamily="18" charset="0"/>
                                </a:rPr>
                              </m:ctrlPr>
                            </m:dPr>
                            <m:e>
                              <m:r>
                                <a:rPr lang="en-US" sz="2400" b="0" i="1" smtClean="0">
                                  <a:latin typeface="Cambria Math" panose="02040503050406030204" pitchFamily="18" charset="0"/>
                                </a:rPr>
                                <m:t>𝐴𝑐𝑡𝑢𝑎𝑙</m:t>
                              </m:r>
                              <m:r>
                                <a:rPr lang="en-US" sz="2400" b="0" i="1" smtClean="0">
                                  <a:latin typeface="Cambria Math" panose="02040503050406030204" pitchFamily="18" charset="0"/>
                                </a:rPr>
                                <m:t> </m:t>
                              </m:r>
                              <m:r>
                                <a:rPr lang="en-US" sz="2400" b="0" i="1" smtClean="0">
                                  <a:latin typeface="Cambria Math" panose="02040503050406030204" pitchFamily="18" charset="0"/>
                                </a:rPr>
                                <m:t>𝑣𝑎𝑙𝑢𝑒</m:t>
                              </m:r>
                              <m:r>
                                <a:rPr lang="en-US" sz="2400" b="0" i="1" smtClean="0">
                                  <a:latin typeface="Cambria Math" panose="02040503050406030204" pitchFamily="18" charset="0"/>
                                </a:rPr>
                                <m:t> −</m:t>
                              </m:r>
                              <m:r>
                                <a:rPr lang="en-US" sz="2400" b="0" i="1" smtClean="0">
                                  <a:latin typeface="Cambria Math" panose="02040503050406030204" pitchFamily="18" charset="0"/>
                                </a:rPr>
                                <m:t>𝑒𝑥𝑝𝑒𝑟𝑖𝑚𝑒𝑛𝑡𝑎𝑙</m:t>
                              </m:r>
                              <m:r>
                                <a:rPr lang="en-US" sz="2400" b="0" i="1" smtClean="0">
                                  <a:latin typeface="Cambria Math" panose="02040503050406030204" pitchFamily="18" charset="0"/>
                                </a:rPr>
                                <m:t> </m:t>
                              </m:r>
                              <m:r>
                                <a:rPr lang="en-US" sz="2400" b="0" i="1" smtClean="0">
                                  <a:latin typeface="Cambria Math" panose="02040503050406030204" pitchFamily="18" charset="0"/>
                                </a:rPr>
                                <m:t>𝑣𝑎𝑙𝑢𝑒</m:t>
                              </m:r>
                            </m:e>
                          </m:d>
                        </m:num>
                        <m:den>
                          <m:r>
                            <a:rPr lang="en-US" sz="2400" b="0" i="1" smtClean="0">
                              <a:latin typeface="Cambria Math" panose="02040503050406030204" pitchFamily="18" charset="0"/>
                            </a:rPr>
                            <m:t>𝑎𝑐𝑡𝑢𝑎𝑙𝑣𝑎𝑙𝑢𝑒</m:t>
                          </m:r>
                        </m:den>
                      </m:f>
                      <m:r>
                        <a:rPr lang="en-US" sz="2400" b="0" i="1" smtClean="0">
                          <a:latin typeface="Cambria Math" panose="02040503050406030204" pitchFamily="18" charset="0"/>
                        </a:rPr>
                        <m:t>∗100</m:t>
                      </m:r>
                    </m:oMath>
                  </m:oMathPara>
                </a14:m>
                <a:endParaRPr lang="en-US" sz="2400" dirty="0" smtClean="0"/>
              </a:p>
              <a:p>
                <a:pPr marL="0" indent="0">
                  <a:buNone/>
                </a:pPr>
                <a:endParaRPr lang="en-US" sz="2400" dirty="0"/>
              </a:p>
              <a:p>
                <a:pPr marL="0" indent="0">
                  <a:buNone/>
                </a:pPr>
                <a:r>
                  <a:rPr lang="en-US" sz="2400" dirty="0" smtClean="0"/>
                  <a:t>Where “Actual Value” = the true theoretical value as cited by textbooks or scientific literature or someone of authority and “Theoretical Value” = the average value you obtained as a result of your lab.</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59972" y="2065867"/>
                <a:ext cx="10131425" cy="3649133"/>
              </a:xfrm>
              <a:blipFill rotWithShape="0">
                <a:blip r:embed="rId2"/>
                <a:stretch>
                  <a:fillRect l="-903" t="-2337" b="-2671"/>
                </a:stretch>
              </a:blipFill>
            </p:spPr>
            <p:txBody>
              <a:bodyPr/>
              <a:lstStyle/>
              <a:p>
                <a:r>
                  <a:rPr lang="en-US">
                    <a:noFill/>
                  </a:rPr>
                  <a:t> </a:t>
                </a:r>
              </a:p>
            </p:txBody>
          </p:sp>
        </mc:Fallback>
      </mc:AlternateContent>
    </p:spTree>
    <p:extLst>
      <p:ext uri="{BB962C8B-B14F-4D97-AF65-F5344CB8AC3E}">
        <p14:creationId xmlns:p14="http://schemas.microsoft.com/office/powerpoint/2010/main" val="8793951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Precision</a:t>
            </a:r>
            <a:endParaRPr lang="en-US" dirty="0"/>
          </a:p>
        </p:txBody>
      </p:sp>
      <p:sp>
        <p:nvSpPr>
          <p:cNvPr id="3" name="Content Placeholder 2"/>
          <p:cNvSpPr>
            <a:spLocks noGrp="1"/>
          </p:cNvSpPr>
          <p:nvPr>
            <p:ph idx="1"/>
          </p:nvPr>
        </p:nvSpPr>
        <p:spPr/>
        <p:txBody>
          <a:bodyPr anchor="t">
            <a:normAutofit/>
          </a:bodyPr>
          <a:lstStyle/>
          <a:p>
            <a:r>
              <a:rPr lang="en-US" sz="2400" dirty="0" smtClean="0"/>
              <a:t>The statistic used to calculate precision is called </a:t>
            </a:r>
            <a:r>
              <a:rPr lang="en-US" sz="2400" i="1" dirty="0" smtClean="0"/>
              <a:t>standard deviation (STD)</a:t>
            </a:r>
            <a:r>
              <a:rPr lang="en-US" sz="2400" dirty="0" smtClean="0"/>
              <a:t>. There are two types of standard deviation though:</a:t>
            </a:r>
          </a:p>
          <a:p>
            <a:pPr lvl="1"/>
            <a:r>
              <a:rPr lang="en-US" sz="2200" dirty="0" smtClean="0"/>
              <a:t>Population standard deviation: use this when you have data on the entire population or a large enough sample size to closely resemble the population</a:t>
            </a:r>
          </a:p>
          <a:p>
            <a:pPr lvl="1"/>
            <a:r>
              <a:rPr lang="en-US" sz="2200" dirty="0" smtClean="0"/>
              <a:t>Sample standard deviation: use this when you have data but it is a small sample size relative to the population.</a:t>
            </a:r>
          </a:p>
          <a:p>
            <a:r>
              <a:rPr lang="en-US" sz="2400" dirty="0" smtClean="0"/>
              <a:t>Most of the time we will be utilizing sample standard deviation.</a:t>
            </a:r>
          </a:p>
        </p:txBody>
      </p:sp>
    </p:spTree>
    <p:extLst>
      <p:ext uri="{BB962C8B-B14F-4D97-AF65-F5344CB8AC3E}">
        <p14:creationId xmlns:p14="http://schemas.microsoft.com/office/powerpoint/2010/main" val="30326378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Formulas for Pop. And Sample STD</a:t>
            </a:r>
            <a:endParaRPr lang="en-US" dirty="0"/>
          </a:p>
        </p:txBody>
      </p:sp>
      <mc:AlternateContent xmlns:mc="http://schemas.openxmlformats.org/markup-compatibility/2006" xmlns:a14="http://schemas.microsoft.com/office/drawing/2010/main">
        <mc:Choice Requires="a14">
          <p:sp>
            <p:nvSpPr>
              <p:cNvPr id="10" name="Content Placeholder 9"/>
              <p:cNvSpPr>
                <a:spLocks noGrp="1"/>
              </p:cNvSpPr>
              <p:nvPr>
                <p:ph sz="half" idx="1"/>
              </p:nvPr>
            </p:nvSpPr>
            <p:spPr/>
            <p:txBody>
              <a:bodyPr/>
              <a:lstStyle/>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𝑠</m:t>
                      </m:r>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m:rPr>
                                  <m:sty m:val="p"/>
                                </m:rPr>
                                <a:rPr lang="el-GR" b="0" i="1" smtClean="0">
                                  <a:latin typeface="Cambria Math" panose="02040503050406030204" pitchFamily="18" charset="0"/>
                                </a:rPr>
                                <m:t>Σ</m:t>
                              </m:r>
                              <m:r>
                                <a:rPr lang="en-US" b="0" i="1" smtClean="0">
                                  <a:latin typeface="Cambria Math" panose="02040503050406030204" pitchFamily="18" charset="0"/>
                                </a:rPr>
                                <m:t> </m:t>
                              </m:r>
                              <m:sSup>
                                <m:sSupPr>
                                  <m:ctrlPr>
                                    <a:rPr lang="en-US" b="0" i="1" smtClean="0">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panose="02040503050406030204" pitchFamily="18" charset="0"/>
                                        </a:rPr>
                                        <m:t>𝑋</m:t>
                                      </m:r>
                                      <m:r>
                                        <a:rPr lang="en-US" i="1">
                                          <a:latin typeface="Cambria Math" panose="02040503050406030204" pitchFamily="18" charset="0"/>
                                        </a:rPr>
                                        <m:t> − </m:t>
                                      </m:r>
                                      <m:acc>
                                        <m:accPr>
                                          <m:chr m:val="̅"/>
                                          <m:ctrlPr>
                                            <a:rPr lang="en-US" i="1">
                                              <a:latin typeface="Cambria Math" panose="02040503050406030204" pitchFamily="18" charset="0"/>
                                            </a:rPr>
                                          </m:ctrlPr>
                                        </m:accPr>
                                        <m:e>
                                          <m:r>
                                            <a:rPr lang="en-US" i="1">
                                              <a:latin typeface="Cambria Math" panose="02040503050406030204" pitchFamily="18" charset="0"/>
                                            </a:rPr>
                                            <m:t>𝑋</m:t>
                                          </m:r>
                                        </m:e>
                                      </m:acc>
                                    </m:e>
                                  </m:d>
                                </m:e>
                                <m:sup>
                                  <m:r>
                                    <a:rPr lang="en-US" b="0" i="1" smtClean="0">
                                      <a:latin typeface="Cambria Math" panose="02040503050406030204" pitchFamily="18" charset="0"/>
                                    </a:rPr>
                                    <m:t>2</m:t>
                                  </m:r>
                                </m:sup>
                              </m:sSup>
                            </m:num>
                            <m:den>
                              <m:r>
                                <a:rPr lang="en-US" b="0" i="1" smtClean="0">
                                  <a:latin typeface="Cambria Math" panose="02040503050406030204" pitchFamily="18" charset="0"/>
                                </a:rPr>
                                <m:t>𝑛</m:t>
                              </m:r>
                            </m:den>
                          </m:f>
                        </m:e>
                      </m:rad>
                      <m:r>
                        <a:rPr lang="en-US" b="0" i="1" smtClean="0">
                          <a:latin typeface="Cambria Math" panose="02040503050406030204" pitchFamily="18" charset="0"/>
                        </a:rPr>
                        <m:t> </m:t>
                      </m:r>
                    </m:oMath>
                  </m:oMathPara>
                </a14:m>
                <a:endParaRPr lang="en-US" dirty="0"/>
              </a:p>
            </p:txBody>
          </p:sp>
        </mc:Choice>
        <mc:Fallback xmlns="">
          <p:sp>
            <p:nvSpPr>
              <p:cNvPr id="10" name="Content Placeholder 9"/>
              <p:cNvSpPr>
                <a:spLocks noGrp="1" noRot="1" noChangeAspect="1" noMove="1" noResize="1" noEditPoints="1" noAdjustHandles="1" noChangeArrowheads="1" noChangeShapeType="1" noTextEdit="1"/>
              </p:cNvSpPr>
              <p:nvPr>
                <p:ph sz="half" idx="1"/>
              </p:nvPr>
            </p:nvSpPr>
            <p:spPr>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Content Placeholder 10"/>
              <p:cNvSpPr>
                <a:spLocks noGrp="1"/>
              </p:cNvSpPr>
              <p:nvPr>
                <p:ph sz="half" idx="2"/>
              </p:nvPr>
            </p:nvSpPr>
            <p:spPr/>
            <p:txBody>
              <a:bodyPr/>
              <a:lstStyle/>
              <a:p>
                <a:pPr marL="0" indent="0">
                  <a:buNone/>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𝑠</m:t>
                      </m:r>
                      <m:r>
                        <a:rPr lang="en-US" i="1" smtClean="0">
                          <a:latin typeface="Cambria Math" panose="02040503050406030204" pitchFamily="18" charset="0"/>
                        </a:rPr>
                        <m:t>=</m:t>
                      </m:r>
                      <m:rad>
                        <m:radPr>
                          <m:degHide m:val="on"/>
                          <m:ctrlPr>
                            <a:rPr lang="en-US" i="1">
                              <a:latin typeface="Cambria Math" panose="02040503050406030204" pitchFamily="18" charset="0"/>
                            </a:rPr>
                          </m:ctrlPr>
                        </m:radPr>
                        <m:deg/>
                        <m:e>
                          <m:f>
                            <m:fPr>
                              <m:ctrlPr>
                                <a:rPr lang="en-US" i="1">
                                  <a:latin typeface="Cambria Math" panose="02040503050406030204" pitchFamily="18" charset="0"/>
                                </a:rPr>
                              </m:ctrlPr>
                            </m:fPr>
                            <m:num>
                              <m:r>
                                <m:rPr>
                                  <m:sty m:val="p"/>
                                </m:rPr>
                                <a:rPr lang="el-GR" i="1">
                                  <a:latin typeface="Cambria Math" panose="02040503050406030204" pitchFamily="18" charset="0"/>
                                </a:rPr>
                                <m:t>Σ</m:t>
                              </m:r>
                              <m:r>
                                <a:rPr lang="en-US" i="1">
                                  <a:latin typeface="Cambria Math" panose="02040503050406030204" pitchFamily="18" charset="0"/>
                                </a:rPr>
                                <m:t> </m:t>
                              </m:r>
                              <m:sSup>
                                <m:sSupPr>
                                  <m:ctrlPr>
                                    <a:rPr lang="en-US" i="1">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panose="02040503050406030204" pitchFamily="18" charset="0"/>
                                        </a:rPr>
                                        <m:t>𝑋</m:t>
                                      </m:r>
                                      <m:r>
                                        <a:rPr lang="en-US" i="1">
                                          <a:latin typeface="Cambria Math" panose="02040503050406030204" pitchFamily="18" charset="0"/>
                                        </a:rPr>
                                        <m:t> − </m:t>
                                      </m:r>
                                      <m:acc>
                                        <m:accPr>
                                          <m:chr m:val="̅"/>
                                          <m:ctrlPr>
                                            <a:rPr lang="en-US" i="1">
                                              <a:latin typeface="Cambria Math" panose="02040503050406030204" pitchFamily="18" charset="0"/>
                                            </a:rPr>
                                          </m:ctrlPr>
                                        </m:accPr>
                                        <m:e>
                                          <m:r>
                                            <a:rPr lang="en-US" i="1">
                                              <a:latin typeface="Cambria Math" panose="02040503050406030204" pitchFamily="18" charset="0"/>
                                            </a:rPr>
                                            <m:t>𝑋</m:t>
                                          </m:r>
                                        </m:e>
                                      </m:acc>
                                    </m:e>
                                  </m:d>
                                </m:e>
                                <m:sup>
                                  <m:r>
                                    <a:rPr lang="en-US" i="1">
                                      <a:latin typeface="Cambria Math" panose="02040503050406030204" pitchFamily="18" charset="0"/>
                                    </a:rPr>
                                    <m:t>2</m:t>
                                  </m:r>
                                </m:sup>
                              </m:sSup>
                            </m:num>
                            <m:den>
                              <m:r>
                                <a:rPr lang="en-US" i="1">
                                  <a:latin typeface="Cambria Math" panose="02040503050406030204" pitchFamily="18" charset="0"/>
                                </a:rPr>
                                <m:t>𝑛</m:t>
                              </m:r>
                              <m:r>
                                <a:rPr lang="en-US" b="0" i="1" smtClean="0">
                                  <a:latin typeface="Cambria Math" panose="02040503050406030204" pitchFamily="18" charset="0"/>
                                </a:rPr>
                                <m:t>−1</m:t>
                              </m:r>
                            </m:den>
                          </m:f>
                        </m:e>
                      </m:rad>
                    </m:oMath>
                  </m:oMathPara>
                </a14:m>
                <a:endParaRPr lang="en-US" dirty="0"/>
              </a:p>
            </p:txBody>
          </p:sp>
        </mc:Choice>
        <mc:Fallback xmlns="">
          <p:sp>
            <p:nvSpPr>
              <p:cNvPr id="11" name="Content Placeholder 10"/>
              <p:cNvSpPr>
                <a:spLocks noGrp="1" noRot="1" noChangeAspect="1" noMove="1" noResize="1" noEditPoints="1" noAdjustHandles="1" noChangeArrowheads="1" noChangeShapeType="1" noTextEdit="1"/>
              </p:cNvSpPr>
              <p:nvPr>
                <p:ph sz="half" idx="2"/>
              </p:nvPr>
            </p:nvSpPr>
            <p:spPr>
              <a:blipFill rotWithShape="0">
                <a:blip r:embed="rId3"/>
                <a:stretch>
                  <a:fillRect/>
                </a:stretch>
              </a:blipFill>
            </p:spPr>
            <p:txBody>
              <a:bodyPr/>
              <a:lstStyle/>
              <a:p>
                <a:r>
                  <a:rPr lang="en-US">
                    <a:noFill/>
                  </a:rPr>
                  <a:t> </a:t>
                </a:r>
              </a:p>
            </p:txBody>
          </p:sp>
        </mc:Fallback>
      </mc:AlternateContent>
      <p:sp>
        <p:nvSpPr>
          <p:cNvPr id="12" name="TextBox 11"/>
          <p:cNvSpPr txBox="1"/>
          <p:nvPr/>
        </p:nvSpPr>
        <p:spPr>
          <a:xfrm>
            <a:off x="1593258" y="4513942"/>
            <a:ext cx="3180422" cy="1754326"/>
          </a:xfrm>
          <a:prstGeom prst="rect">
            <a:avLst/>
          </a:prstGeom>
          <a:noFill/>
        </p:spPr>
        <p:txBody>
          <a:bodyPr wrap="none" rtlCol="0">
            <a:spAutoFit/>
          </a:bodyPr>
          <a:lstStyle/>
          <a:p>
            <a:r>
              <a:rPr lang="en-US" dirty="0" smtClean="0"/>
              <a:t>Where </a:t>
            </a:r>
          </a:p>
          <a:p>
            <a:r>
              <a:rPr lang="en-US" dirty="0" smtClean="0"/>
              <a:t>s = population </a:t>
            </a:r>
            <a:r>
              <a:rPr lang="en-US" dirty="0" err="1" smtClean="0"/>
              <a:t>std</a:t>
            </a:r>
            <a:endParaRPr lang="en-US" dirty="0" smtClean="0"/>
          </a:p>
          <a:p>
            <a:r>
              <a:rPr lang="en-US" dirty="0" smtClean="0"/>
              <a:t>X = a measurement</a:t>
            </a:r>
          </a:p>
          <a:p>
            <a:r>
              <a:rPr lang="en-US" dirty="0" err="1" smtClean="0"/>
              <a:t>Xbar</a:t>
            </a:r>
            <a:r>
              <a:rPr lang="en-US" dirty="0" smtClean="0"/>
              <a:t> = average of measurement</a:t>
            </a:r>
          </a:p>
          <a:p>
            <a:r>
              <a:rPr lang="en-US" dirty="0" smtClean="0"/>
              <a:t>n = the number of samples</a:t>
            </a:r>
          </a:p>
          <a:p>
            <a:endParaRPr lang="en-US" dirty="0"/>
          </a:p>
        </p:txBody>
      </p:sp>
      <p:sp>
        <p:nvSpPr>
          <p:cNvPr id="13" name="TextBox 12"/>
          <p:cNvSpPr txBox="1"/>
          <p:nvPr/>
        </p:nvSpPr>
        <p:spPr>
          <a:xfrm>
            <a:off x="6729350" y="4513942"/>
            <a:ext cx="3180422" cy="1754326"/>
          </a:xfrm>
          <a:prstGeom prst="rect">
            <a:avLst/>
          </a:prstGeom>
          <a:noFill/>
        </p:spPr>
        <p:txBody>
          <a:bodyPr wrap="none" rtlCol="0">
            <a:spAutoFit/>
          </a:bodyPr>
          <a:lstStyle/>
          <a:p>
            <a:r>
              <a:rPr lang="en-US" dirty="0" smtClean="0"/>
              <a:t>Where </a:t>
            </a:r>
          </a:p>
          <a:p>
            <a:r>
              <a:rPr lang="en-US" dirty="0" smtClean="0"/>
              <a:t>s = sample </a:t>
            </a:r>
            <a:r>
              <a:rPr lang="en-US" dirty="0" err="1" smtClean="0"/>
              <a:t>std</a:t>
            </a:r>
            <a:endParaRPr lang="en-US" dirty="0" smtClean="0"/>
          </a:p>
          <a:p>
            <a:r>
              <a:rPr lang="en-US" dirty="0" smtClean="0"/>
              <a:t>X = a measurement</a:t>
            </a:r>
          </a:p>
          <a:p>
            <a:r>
              <a:rPr lang="en-US" dirty="0" err="1" smtClean="0"/>
              <a:t>Xbar</a:t>
            </a:r>
            <a:r>
              <a:rPr lang="en-US" dirty="0" smtClean="0"/>
              <a:t> = average of measurement</a:t>
            </a:r>
          </a:p>
          <a:p>
            <a:r>
              <a:rPr lang="en-US" dirty="0" smtClean="0"/>
              <a:t>n = the number of samples</a:t>
            </a:r>
          </a:p>
          <a:p>
            <a:endParaRPr lang="en-US" dirty="0"/>
          </a:p>
        </p:txBody>
      </p:sp>
    </p:spTree>
    <p:extLst>
      <p:ext uri="{BB962C8B-B14F-4D97-AF65-F5344CB8AC3E}">
        <p14:creationId xmlns:p14="http://schemas.microsoft.com/office/powerpoint/2010/main" val="10907341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More about STD and introduction to </a:t>
            </a:r>
            <a:r>
              <a:rPr lang="en-US" dirty="0" err="1" smtClean="0"/>
              <a:t>rsd</a:t>
            </a:r>
            <a:endParaRPr lang="en-US" dirty="0"/>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p:txBody>
              <a:bodyPr anchor="t">
                <a:normAutofit/>
              </a:bodyPr>
              <a:lstStyle/>
              <a:p>
                <a:r>
                  <a:rPr lang="en-US" sz="2400" dirty="0" smtClean="0"/>
                  <a:t>A standard deviation calculation will have the same units as the measurement in the calculation.</a:t>
                </a:r>
              </a:p>
              <a:p>
                <a:r>
                  <a:rPr lang="en-US" sz="2400" dirty="0" smtClean="0"/>
                  <a:t>Interpreting a standard deviation value can be difficult so instead we often calculate the </a:t>
                </a:r>
                <a:r>
                  <a:rPr lang="en-US" sz="2400" i="1" dirty="0" smtClean="0"/>
                  <a:t>relative standard deviation (RSD) </a:t>
                </a:r>
                <a:r>
                  <a:rPr lang="en-US" sz="2400" dirty="0" smtClean="0"/>
                  <a:t>instead. This calculates the </a:t>
                </a:r>
                <a:r>
                  <a:rPr lang="en-US" sz="2400" dirty="0" err="1" smtClean="0"/>
                  <a:t>std</a:t>
                </a:r>
                <a:r>
                  <a:rPr lang="en-US" sz="2400" dirty="0" smtClean="0"/>
                  <a:t> as a percent relative to the mean.</a:t>
                </a:r>
              </a:p>
              <a:p>
                <a:endParaRPr lang="en-US" sz="2400" dirty="0"/>
              </a:p>
              <a:p>
                <a:pPr marL="0" indent="0">
                  <a:buNone/>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𝑅𝑆𝐷</m:t>
                      </m:r>
                      <m:r>
                        <a:rPr lang="en-US" sz="2400" b="0" i="1" smtClean="0">
                          <a:latin typeface="Cambria Math" panose="02040503050406030204" pitchFamily="18" charset="0"/>
                        </a:rPr>
                        <m:t>= </m:t>
                      </m: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𝑠</m:t>
                          </m:r>
                        </m:num>
                        <m:den>
                          <m:acc>
                            <m:accPr>
                              <m:chr m:val="̅"/>
                              <m:ctrlPr>
                                <a:rPr lang="en-US" sz="2400" b="0" i="1" smtClean="0">
                                  <a:latin typeface="Cambria Math" panose="02040503050406030204" pitchFamily="18" charset="0"/>
                                </a:rPr>
                              </m:ctrlPr>
                            </m:accPr>
                            <m:e>
                              <m:r>
                                <a:rPr lang="en-US" sz="2400" b="0" i="1" smtClean="0">
                                  <a:latin typeface="Cambria Math" panose="02040503050406030204" pitchFamily="18" charset="0"/>
                                </a:rPr>
                                <m:t>𝑋</m:t>
                              </m:r>
                            </m:e>
                          </m:acc>
                        </m:den>
                      </m:f>
                      <m:r>
                        <a:rPr lang="en-US" sz="2400" b="0" i="1" smtClean="0">
                          <a:latin typeface="Cambria Math" panose="02040503050406030204" pitchFamily="18" charset="0"/>
                        </a:rPr>
                        <m:t>∗100</m:t>
                      </m:r>
                    </m:oMath>
                  </m:oMathPara>
                </a14:m>
                <a:endParaRPr lang="en-US" sz="2400" dirty="0" smtClean="0"/>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blipFill rotWithShape="0">
                <a:blip r:embed="rId2"/>
                <a:stretch>
                  <a:fillRect l="-843" t="-1336" r="-1204"/>
                </a:stretch>
              </a:blipFill>
            </p:spPr>
            <p:txBody>
              <a:bodyPr/>
              <a:lstStyle/>
              <a:p>
                <a:r>
                  <a:rPr lang="en-US">
                    <a:noFill/>
                  </a:rPr>
                  <a:t> </a:t>
                </a:r>
              </a:p>
            </p:txBody>
          </p:sp>
        </mc:Fallback>
      </mc:AlternateContent>
    </p:spTree>
    <p:extLst>
      <p:ext uri="{BB962C8B-B14F-4D97-AF65-F5344CB8AC3E}">
        <p14:creationId xmlns:p14="http://schemas.microsoft.com/office/powerpoint/2010/main" val="17379570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we aim for?</a:t>
            </a:r>
            <a:endParaRPr lang="en-US" dirty="0"/>
          </a:p>
        </p:txBody>
      </p:sp>
      <p:sp>
        <p:nvSpPr>
          <p:cNvPr id="3" name="Content Placeholder 2"/>
          <p:cNvSpPr>
            <a:spLocks noGrp="1"/>
          </p:cNvSpPr>
          <p:nvPr>
            <p:ph idx="1"/>
          </p:nvPr>
        </p:nvSpPr>
        <p:spPr/>
        <p:txBody>
          <a:bodyPr anchor="t">
            <a:normAutofit/>
          </a:bodyPr>
          <a:lstStyle/>
          <a:p>
            <a:r>
              <a:rPr lang="en-US" sz="2400" dirty="0" smtClean="0"/>
              <a:t>The lower the better on both!</a:t>
            </a:r>
          </a:p>
          <a:p>
            <a:pPr lvl="1"/>
            <a:r>
              <a:rPr lang="en-US" sz="2200" dirty="0" smtClean="0"/>
              <a:t>Ideally, percent error will be less than 5% and RSD will be less than 3%</a:t>
            </a:r>
          </a:p>
          <a:p>
            <a:pPr lvl="1"/>
            <a:r>
              <a:rPr lang="en-US" sz="2200" dirty="0" smtClean="0"/>
              <a:t>If your STD is close to your mean or there is overlap between data points because of the STD, this means the precision is too low to talk about it being significant with confidence.</a:t>
            </a:r>
          </a:p>
        </p:txBody>
      </p:sp>
    </p:spTree>
    <p:extLst>
      <p:ext uri="{BB962C8B-B14F-4D97-AF65-F5344CB8AC3E}">
        <p14:creationId xmlns:p14="http://schemas.microsoft.com/office/powerpoint/2010/main" val="37532541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Error</a:t>
            </a:r>
            <a:endParaRPr lang="en-US" dirty="0"/>
          </a:p>
        </p:txBody>
      </p:sp>
      <p:sp>
        <p:nvSpPr>
          <p:cNvPr id="3" name="Content Placeholder 2"/>
          <p:cNvSpPr>
            <a:spLocks noGrp="1"/>
          </p:cNvSpPr>
          <p:nvPr>
            <p:ph idx="1"/>
          </p:nvPr>
        </p:nvSpPr>
        <p:spPr/>
        <p:txBody>
          <a:bodyPr anchor="t">
            <a:normAutofit/>
          </a:bodyPr>
          <a:lstStyle/>
          <a:p>
            <a:r>
              <a:rPr lang="en-US" sz="2400" dirty="0" smtClean="0"/>
              <a:t>If we have a larger than ideal percent error or RSD, it is important to talk about what errors may have impacted them.</a:t>
            </a:r>
          </a:p>
          <a:p>
            <a:r>
              <a:rPr lang="en-US" sz="2400" dirty="0" smtClean="0"/>
              <a:t>These errors fall into two categories:</a:t>
            </a:r>
          </a:p>
          <a:p>
            <a:pPr lvl="1"/>
            <a:r>
              <a:rPr lang="en-US" sz="2200" dirty="0" smtClean="0"/>
              <a:t>Random: things you can’t control (ex: wind blowing, or uneven heat transfer)</a:t>
            </a:r>
          </a:p>
          <a:p>
            <a:pPr lvl="1"/>
            <a:r>
              <a:rPr lang="en-US" sz="2200" dirty="0" smtClean="0"/>
              <a:t>Systematic: things you can control (ex: Your value is off by 10 at all points because the balance you used was not </a:t>
            </a:r>
            <a:r>
              <a:rPr lang="en-US" sz="2200" smtClean="0"/>
              <a:t>calibrated properly)</a:t>
            </a:r>
            <a:endParaRPr lang="en-US" sz="2200" dirty="0"/>
          </a:p>
        </p:txBody>
      </p:sp>
    </p:spTree>
    <p:extLst>
      <p:ext uri="{BB962C8B-B14F-4D97-AF65-F5344CB8AC3E}">
        <p14:creationId xmlns:p14="http://schemas.microsoft.com/office/powerpoint/2010/main" val="577988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numbers</a:t>
            </a:r>
            <a:endParaRPr lang="en-US" dirty="0"/>
          </a:p>
        </p:txBody>
      </p:sp>
      <p:sp>
        <p:nvSpPr>
          <p:cNvPr id="4" name="Content Placeholder 4"/>
          <p:cNvSpPr>
            <a:spLocks noGrp="1"/>
          </p:cNvSpPr>
          <p:nvPr>
            <p:ph idx="1"/>
          </p:nvPr>
        </p:nvSpPr>
        <p:spPr>
          <a:xfrm>
            <a:off x="685801" y="1663701"/>
            <a:ext cx="10131425" cy="4127500"/>
          </a:xfrm>
        </p:spPr>
        <p:txBody>
          <a:bodyPr anchor="t">
            <a:normAutofit/>
          </a:bodyPr>
          <a:lstStyle/>
          <a:p>
            <a:r>
              <a:rPr lang="en-US" sz="2800" dirty="0" smtClean="0"/>
              <a:t>To a mathematician the numbers 21.7 and 21.70 convey similar things.</a:t>
            </a:r>
          </a:p>
          <a:p>
            <a:r>
              <a:rPr lang="en-US" sz="2800" dirty="0" smtClean="0"/>
              <a:t>To a scientist however, these numbers are different. The second measurement is more precise and we are more certain about its value.</a:t>
            </a:r>
            <a:endParaRPr lang="en-US" sz="2000" dirty="0" smtClean="0"/>
          </a:p>
          <a:p>
            <a:pPr lvl="1"/>
            <a:endParaRPr lang="en-US" dirty="0"/>
          </a:p>
        </p:txBody>
      </p:sp>
    </p:spTree>
    <p:extLst>
      <p:ext uri="{BB962C8B-B14F-4D97-AF65-F5344CB8AC3E}">
        <p14:creationId xmlns:p14="http://schemas.microsoft.com/office/powerpoint/2010/main" val="4126774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1" y="609601"/>
            <a:ext cx="10131425" cy="901700"/>
          </a:xfrm>
        </p:spPr>
        <p:txBody>
          <a:bodyPr/>
          <a:lstStyle/>
          <a:p>
            <a:r>
              <a:rPr lang="en-US" dirty="0" smtClean="0"/>
              <a:t>Review – Rules For Sig Figs</a:t>
            </a:r>
            <a:endParaRPr lang="en-US" dirty="0"/>
          </a:p>
        </p:txBody>
      </p:sp>
      <p:sp>
        <p:nvSpPr>
          <p:cNvPr id="5" name="Content Placeholder 4"/>
          <p:cNvSpPr>
            <a:spLocks noGrp="1"/>
          </p:cNvSpPr>
          <p:nvPr>
            <p:ph idx="1"/>
          </p:nvPr>
        </p:nvSpPr>
        <p:spPr>
          <a:xfrm>
            <a:off x="685801" y="1511301"/>
            <a:ext cx="10131425" cy="4279899"/>
          </a:xfrm>
        </p:spPr>
        <p:txBody>
          <a:bodyPr anchor="t">
            <a:normAutofit lnSpcReduction="10000"/>
          </a:bodyPr>
          <a:lstStyle/>
          <a:p>
            <a:r>
              <a:rPr lang="en-US" sz="2800" dirty="0" smtClean="0"/>
              <a:t>There are four major rules in the world of sig figs:</a:t>
            </a:r>
          </a:p>
          <a:p>
            <a:pPr marL="0" indent="0">
              <a:buNone/>
            </a:pPr>
            <a:r>
              <a:rPr lang="en-US" sz="2800" dirty="0" smtClean="0"/>
              <a:t>Rule #1 – Anything not a zero is ALWAYS significant because it had to be measured to be determined.</a:t>
            </a:r>
          </a:p>
          <a:p>
            <a:pPr marL="0" indent="0">
              <a:buNone/>
            </a:pPr>
            <a:r>
              <a:rPr lang="en-US" sz="2800" dirty="0" smtClean="0"/>
              <a:t>Rule #2 – Leading zeroes (zeroes before the first non-zero number) are NEVER significant because they were never actually measured. They are placeholders.</a:t>
            </a:r>
          </a:p>
          <a:p>
            <a:pPr marL="0" indent="0">
              <a:buNone/>
            </a:pPr>
            <a:r>
              <a:rPr lang="en-US" sz="2800" dirty="0"/>
              <a:t>	</a:t>
            </a:r>
            <a:r>
              <a:rPr lang="en-US" sz="2800" dirty="0" smtClean="0"/>
              <a:t>Ex: 0021 has 2 sig figs.  0.00021 has 2 sig figs. In both cases the zeroes were not measured but are simply there to indicate place value.</a:t>
            </a:r>
            <a:endParaRPr lang="en-US" sz="2000" dirty="0" smtClean="0"/>
          </a:p>
          <a:p>
            <a:pPr lvl="1"/>
            <a:endParaRPr lang="en-US" dirty="0"/>
          </a:p>
        </p:txBody>
      </p:sp>
    </p:spTree>
    <p:extLst>
      <p:ext uri="{BB962C8B-B14F-4D97-AF65-F5344CB8AC3E}">
        <p14:creationId xmlns:p14="http://schemas.microsoft.com/office/powerpoint/2010/main" val="26699903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1" y="609601"/>
            <a:ext cx="10131425" cy="901700"/>
          </a:xfrm>
        </p:spPr>
        <p:txBody>
          <a:bodyPr/>
          <a:lstStyle/>
          <a:p>
            <a:r>
              <a:rPr lang="en-US" dirty="0" smtClean="0"/>
              <a:t>Review – Rules For Sig Figs</a:t>
            </a:r>
            <a:endParaRPr lang="en-US" dirty="0"/>
          </a:p>
        </p:txBody>
      </p:sp>
      <p:sp>
        <p:nvSpPr>
          <p:cNvPr id="5" name="Content Placeholder 4"/>
          <p:cNvSpPr>
            <a:spLocks noGrp="1"/>
          </p:cNvSpPr>
          <p:nvPr>
            <p:ph idx="1"/>
          </p:nvPr>
        </p:nvSpPr>
        <p:spPr>
          <a:xfrm>
            <a:off x="685801" y="1511301"/>
            <a:ext cx="10131425" cy="4775199"/>
          </a:xfrm>
        </p:spPr>
        <p:txBody>
          <a:bodyPr anchor="t">
            <a:normAutofit/>
          </a:bodyPr>
          <a:lstStyle/>
          <a:p>
            <a:pPr marL="0" indent="0">
              <a:buNone/>
            </a:pPr>
            <a:r>
              <a:rPr lang="en-US" sz="2800" dirty="0" smtClean="0"/>
              <a:t>Rule #3 – Sandwiched zeroes (zeroes between two non-zero numbers) are ALWAYS significant because they were measured.</a:t>
            </a:r>
          </a:p>
          <a:p>
            <a:pPr marL="0" indent="0">
              <a:buNone/>
            </a:pPr>
            <a:r>
              <a:rPr lang="en-US" sz="2800" dirty="0"/>
              <a:t>	</a:t>
            </a:r>
            <a:r>
              <a:rPr lang="en-US" sz="2800" dirty="0" smtClean="0"/>
              <a:t>Ex: 203 has 3 sig figs because the “0” had to be measured. 2003 has 4 sig figs because both “0”s had to be measured.</a:t>
            </a:r>
          </a:p>
          <a:p>
            <a:pPr marL="0" indent="0">
              <a:buNone/>
            </a:pPr>
            <a:r>
              <a:rPr lang="en-US" sz="2800" dirty="0" smtClean="0"/>
              <a:t>Rule #4 – Lagging zeroes (zeroes after the last non-zero) are SOMETIMES significant. If there is a decimal, they are. If there isn’t a decimal, they aren’t.</a:t>
            </a:r>
          </a:p>
          <a:p>
            <a:pPr marL="0" indent="0">
              <a:buNone/>
            </a:pPr>
            <a:r>
              <a:rPr lang="en-US" sz="2800" dirty="0"/>
              <a:t>	</a:t>
            </a:r>
            <a:r>
              <a:rPr lang="en-US" sz="2800" dirty="0" smtClean="0"/>
              <a:t>Ex: 2000 has 1 sig fig but 2000. has 4 sig figs. The presence of a decimal indicates they were measured.</a:t>
            </a:r>
            <a:endParaRPr lang="en-US" sz="2000" dirty="0" smtClean="0"/>
          </a:p>
          <a:p>
            <a:pPr lvl="1"/>
            <a:endParaRPr lang="en-US" dirty="0"/>
          </a:p>
        </p:txBody>
      </p:sp>
    </p:spTree>
    <p:extLst>
      <p:ext uri="{BB962C8B-B14F-4D97-AF65-F5344CB8AC3E}">
        <p14:creationId xmlns:p14="http://schemas.microsoft.com/office/powerpoint/2010/main" val="284341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THESE</a:t>
            </a:r>
            <a:endParaRPr lang="en-US" dirty="0"/>
          </a:p>
        </p:txBody>
      </p:sp>
      <p:sp>
        <p:nvSpPr>
          <p:cNvPr id="3" name="Content Placeholder 2"/>
          <p:cNvSpPr>
            <a:spLocks noGrp="1"/>
          </p:cNvSpPr>
          <p:nvPr>
            <p:ph idx="1"/>
          </p:nvPr>
        </p:nvSpPr>
        <p:spPr>
          <a:xfrm>
            <a:off x="685801" y="2142067"/>
            <a:ext cx="10131425" cy="3649133"/>
          </a:xfrm>
        </p:spPr>
        <p:txBody>
          <a:bodyPr anchor="t">
            <a:normAutofit lnSpcReduction="10000"/>
          </a:bodyPr>
          <a:lstStyle/>
          <a:p>
            <a:pPr marL="0" indent="0">
              <a:buNone/>
            </a:pPr>
            <a:r>
              <a:rPr lang="en-US" sz="2400" dirty="0" smtClean="0"/>
              <a:t>How many significant figures do the following numbers have?</a:t>
            </a:r>
          </a:p>
          <a:p>
            <a:pPr marL="457200" indent="-457200">
              <a:buAutoNum type="arabicParenR"/>
            </a:pPr>
            <a:r>
              <a:rPr lang="en-US" sz="2400" dirty="0" smtClean="0"/>
              <a:t>99.10</a:t>
            </a:r>
          </a:p>
          <a:p>
            <a:pPr marL="457200" indent="-457200">
              <a:buAutoNum type="arabicParenR"/>
            </a:pPr>
            <a:r>
              <a:rPr lang="en-US" sz="2400" dirty="0" smtClean="0"/>
              <a:t>0.007600</a:t>
            </a:r>
          </a:p>
          <a:p>
            <a:pPr marL="457200" indent="-457200">
              <a:buAutoNum type="arabicParenR"/>
            </a:pPr>
            <a:r>
              <a:rPr lang="en-US" sz="2400" dirty="0" smtClean="0"/>
              <a:t>56200</a:t>
            </a:r>
          </a:p>
          <a:p>
            <a:pPr marL="457200" indent="-457200">
              <a:buAutoNum type="arabicParenR"/>
            </a:pPr>
            <a:r>
              <a:rPr lang="en-US" sz="2400" dirty="0" smtClean="0"/>
              <a:t>8.26 x 10</a:t>
            </a:r>
            <a:r>
              <a:rPr lang="en-US" sz="2400" baseline="30000" dirty="0" smtClean="0"/>
              <a:t>-7</a:t>
            </a:r>
            <a:endParaRPr lang="en-US" sz="2400" dirty="0" smtClean="0"/>
          </a:p>
          <a:p>
            <a:pPr marL="457200" indent="-457200">
              <a:buAutoNum type="arabicParenR"/>
            </a:pPr>
            <a:r>
              <a:rPr lang="en-US" sz="2400" dirty="0" smtClean="0"/>
              <a:t>7 x 10</a:t>
            </a:r>
            <a:r>
              <a:rPr lang="en-US" sz="2400" baseline="30000" dirty="0" smtClean="0"/>
              <a:t>5</a:t>
            </a:r>
            <a:endParaRPr lang="en-US" sz="2400" dirty="0" smtClean="0"/>
          </a:p>
          <a:p>
            <a:pPr marL="0" indent="0">
              <a:buNone/>
            </a:pPr>
            <a:endParaRPr lang="en-US" sz="2400" dirty="0" smtClean="0"/>
          </a:p>
          <a:p>
            <a:pPr marL="0" indent="0">
              <a:buNone/>
            </a:pPr>
            <a:r>
              <a:rPr lang="en-US" sz="2400" dirty="0" smtClean="0"/>
              <a:t>Hint: The last two are tricky. Think about what scientific notation means.</a:t>
            </a:r>
            <a:endParaRPr lang="en-US" sz="2400" dirty="0"/>
          </a:p>
        </p:txBody>
      </p:sp>
    </p:spTree>
    <p:extLst>
      <p:ext uri="{BB962C8B-B14F-4D97-AF65-F5344CB8AC3E}">
        <p14:creationId xmlns:p14="http://schemas.microsoft.com/office/powerpoint/2010/main" val="34526922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1" y="609601"/>
            <a:ext cx="10131425" cy="901700"/>
          </a:xfrm>
        </p:spPr>
        <p:txBody>
          <a:bodyPr/>
          <a:lstStyle/>
          <a:p>
            <a:r>
              <a:rPr lang="en-US" dirty="0" smtClean="0"/>
              <a:t>Review – Multiplying/Dividing with Sig Figs</a:t>
            </a:r>
            <a:endParaRPr lang="en-US" dirty="0"/>
          </a:p>
        </p:txBody>
      </p:sp>
      <p:sp>
        <p:nvSpPr>
          <p:cNvPr id="5" name="Content Placeholder 4"/>
          <p:cNvSpPr>
            <a:spLocks noGrp="1"/>
          </p:cNvSpPr>
          <p:nvPr>
            <p:ph idx="1"/>
          </p:nvPr>
        </p:nvSpPr>
        <p:spPr>
          <a:xfrm>
            <a:off x="685801" y="1511301"/>
            <a:ext cx="10131425" cy="4732745"/>
          </a:xfrm>
        </p:spPr>
        <p:txBody>
          <a:bodyPr anchor="t">
            <a:normAutofit lnSpcReduction="10000"/>
          </a:bodyPr>
          <a:lstStyle/>
          <a:p>
            <a:r>
              <a:rPr lang="en-US" sz="2800" dirty="0" smtClean="0"/>
              <a:t>When you are performing a multiplication or division problem, it is important that your answer conveys the appropriate number of sig figs.</a:t>
            </a:r>
          </a:p>
          <a:p>
            <a:r>
              <a:rPr lang="en-US" sz="2800" dirty="0" smtClean="0"/>
              <a:t>The rule for multiplying or dividing with sig figs is that your answer (your output) needs to have the same number of sig figs as the lowest number of sig figs in the numbers you are using (your inputs).</a:t>
            </a:r>
          </a:p>
          <a:p>
            <a:endParaRPr lang="en-US" sz="2800" dirty="0"/>
          </a:p>
          <a:p>
            <a:pPr marL="0" indent="0">
              <a:buNone/>
            </a:pPr>
            <a:r>
              <a:rPr lang="en-US" sz="2800" dirty="0" smtClean="0"/>
              <a:t>Ex: 9.4 x 10 = 94 = 90 (9.4 has 2 sig figs, 10 has 1 sig fig therefore the answer can have only 1 sig fig)</a:t>
            </a:r>
            <a:endParaRPr lang="en-US" sz="2000" dirty="0" smtClean="0"/>
          </a:p>
          <a:p>
            <a:pPr lvl="1"/>
            <a:endParaRPr lang="en-US" dirty="0"/>
          </a:p>
        </p:txBody>
      </p:sp>
    </p:spTree>
    <p:extLst>
      <p:ext uri="{BB962C8B-B14F-4D97-AF65-F5344CB8AC3E}">
        <p14:creationId xmlns:p14="http://schemas.microsoft.com/office/powerpoint/2010/main" val="935842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 Adding and subtracting with Sig Figs</a:t>
            </a:r>
            <a:endParaRPr lang="en-US" dirty="0"/>
          </a:p>
        </p:txBody>
      </p:sp>
      <p:sp>
        <p:nvSpPr>
          <p:cNvPr id="3" name="Content Placeholder 2"/>
          <p:cNvSpPr>
            <a:spLocks noGrp="1"/>
          </p:cNvSpPr>
          <p:nvPr>
            <p:ph idx="1"/>
          </p:nvPr>
        </p:nvSpPr>
        <p:spPr/>
        <p:txBody>
          <a:bodyPr anchor="t">
            <a:normAutofit/>
          </a:bodyPr>
          <a:lstStyle/>
          <a:p>
            <a:r>
              <a:rPr lang="en-US" sz="2400" dirty="0" smtClean="0"/>
              <a:t>When adding or subtracting with sig figs, the number of significant figures does not matter. Instead, the precision of the sig figs (where the sig figs end) determines where to round in the answer.</a:t>
            </a:r>
          </a:p>
          <a:p>
            <a:pPr marL="0" indent="0">
              <a:buNone/>
            </a:pPr>
            <a:r>
              <a:rPr lang="en-US" sz="2400" dirty="0" smtClean="0"/>
              <a:t>Rule: Round your answer (your output) to the same precision as your least precise input</a:t>
            </a:r>
          </a:p>
          <a:p>
            <a:pPr marL="0" indent="0">
              <a:buNone/>
            </a:pPr>
            <a:endParaRPr lang="en-US" sz="2400" dirty="0" smtClean="0"/>
          </a:p>
          <a:p>
            <a:pPr marL="0" indent="0">
              <a:buNone/>
            </a:pPr>
            <a:r>
              <a:rPr lang="en-US" sz="2400" dirty="0" smtClean="0"/>
              <a:t>Ex: 0.56 + 0.153 = 0.713 = 0.71 (0.56 ends in the hundredths, 0.153 ends in the thousandths. Hundredths is least precise so round answer to hundredths)</a:t>
            </a:r>
            <a:endParaRPr lang="en-US" sz="2400" dirty="0"/>
          </a:p>
        </p:txBody>
      </p:sp>
    </p:spTree>
    <p:extLst>
      <p:ext uri="{BB962C8B-B14F-4D97-AF65-F5344CB8AC3E}">
        <p14:creationId xmlns:p14="http://schemas.microsoft.com/office/powerpoint/2010/main" val="9004553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TM03457452[[fn=Celestial]]</Template>
  <TotalTime>1016</TotalTime>
  <Words>2239</Words>
  <Application>Microsoft Office PowerPoint</Application>
  <PresentationFormat>Widescreen</PresentationFormat>
  <Paragraphs>170</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Cambria Math</vt:lpstr>
      <vt:lpstr>Celestial</vt:lpstr>
      <vt:lpstr>Significant Figures and Measurements</vt:lpstr>
      <vt:lpstr>Part 1: Significant Figures</vt:lpstr>
      <vt:lpstr>Types of Numbers</vt:lpstr>
      <vt:lpstr>Types of numbers</vt:lpstr>
      <vt:lpstr>Review – Rules For Sig Figs</vt:lpstr>
      <vt:lpstr>Review – Rules For Sig Figs</vt:lpstr>
      <vt:lpstr>Try THESE</vt:lpstr>
      <vt:lpstr>Review – Multiplying/Dividing with Sig Figs</vt:lpstr>
      <vt:lpstr>Review – Adding and subtracting with Sig Figs</vt:lpstr>
      <vt:lpstr>Special Rounding Rule</vt:lpstr>
      <vt:lpstr>Try THESE</vt:lpstr>
      <vt:lpstr>Mixed Operations Problems</vt:lpstr>
      <vt:lpstr>Try this</vt:lpstr>
      <vt:lpstr>Part 2: Making Measurements</vt:lpstr>
      <vt:lpstr>Making a good measurement</vt:lpstr>
      <vt:lpstr>Units</vt:lpstr>
      <vt:lpstr>Correct Precision</vt:lpstr>
      <vt:lpstr>PowerPoint Presentation</vt:lpstr>
      <vt:lpstr>Uncertainty</vt:lpstr>
      <vt:lpstr>Measuring Volume</vt:lpstr>
      <vt:lpstr>Propagating Uncertainty</vt:lpstr>
      <vt:lpstr>Adding/Subtracting with Uncertainty</vt:lpstr>
      <vt:lpstr>Multiplying/Dividing with Uncertainty</vt:lpstr>
      <vt:lpstr>Multiplying/Dividing with Uncertainty</vt:lpstr>
      <vt:lpstr>What about when you have both types of operations??</vt:lpstr>
      <vt:lpstr>Why do we care about uncertainty…..revisited</vt:lpstr>
      <vt:lpstr>Part 3: Accuracy, Precision, and How to Quantify them</vt:lpstr>
      <vt:lpstr>Definitions</vt:lpstr>
      <vt:lpstr>PowerPoint Presentation</vt:lpstr>
      <vt:lpstr>Calculating Accuracy</vt:lpstr>
      <vt:lpstr>Calculating Precision</vt:lpstr>
      <vt:lpstr>Formulas for Pop. And Sample STD</vt:lpstr>
      <vt:lpstr>More about STD and introduction to rsd</vt:lpstr>
      <vt:lpstr>What should we aim for?</vt:lpstr>
      <vt:lpstr>Sources of Error</vt:lpstr>
    </vt:vector>
  </TitlesOfParts>
  <Company>DCSS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Significant Figures and Measurements</dc:title>
  <dc:creator>Andrew Adams</dc:creator>
  <cp:lastModifiedBy>Andrew Adams</cp:lastModifiedBy>
  <cp:revision>21</cp:revision>
  <dcterms:created xsi:type="dcterms:W3CDTF">2016-08-10T15:09:57Z</dcterms:created>
  <dcterms:modified xsi:type="dcterms:W3CDTF">2019-08-09T23:14:58Z</dcterms:modified>
</cp:coreProperties>
</file>